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72" r:id="rId2"/>
    <p:sldId id="313" r:id="rId3"/>
    <p:sldId id="258" r:id="rId4"/>
    <p:sldId id="257" r:id="rId5"/>
    <p:sldId id="312" r:id="rId6"/>
    <p:sldId id="277" r:id="rId7"/>
    <p:sldId id="260" r:id="rId8"/>
    <p:sldId id="262" r:id="rId9"/>
    <p:sldId id="278" r:id="rId10"/>
    <p:sldId id="263" r:id="rId11"/>
    <p:sldId id="282" r:id="rId12"/>
    <p:sldId id="310" r:id="rId13"/>
    <p:sldId id="297" r:id="rId14"/>
    <p:sldId id="298" r:id="rId15"/>
    <p:sldId id="306" r:id="rId16"/>
    <p:sldId id="294" r:id="rId17"/>
    <p:sldId id="299" r:id="rId18"/>
    <p:sldId id="305" r:id="rId19"/>
    <p:sldId id="304" r:id="rId20"/>
    <p:sldId id="303" r:id="rId21"/>
    <p:sldId id="309" r:id="rId22"/>
    <p:sldId id="314" r:id="rId23"/>
    <p:sldId id="311" r:id="rId24"/>
    <p:sldId id="281" r:id="rId25"/>
    <p:sldId id="307" r:id="rId26"/>
    <p:sldId id="308" r:id="rId27"/>
    <p:sldId id="279" r:id="rId28"/>
  </p:sldIdLst>
  <p:sldSz cx="9144000" cy="6858000" type="screen4x3"/>
  <p:notesSz cx="6858000" cy="9144000"/>
  <p:embeddedFontLst>
    <p:embeddedFont>
      <p:font typeface="Zurich XBlk BT" pitchFamily="34" charset="0"/>
      <p:regular r:id="rId31"/>
    </p:embeddedFont>
    <p:embeddedFont>
      <p:font typeface="Zurich Blk BT" pitchFamily="34" charset="0"/>
      <p:regular r:id="rId32"/>
      <p:italic r:id="rId33"/>
    </p:embeddedFont>
    <p:embeddedFont>
      <p:font typeface="Arial Black" pitchFamily="34" charset="0"/>
      <p:bold r:id="rId34"/>
    </p:embeddedFont>
    <p:embeddedFont>
      <p:font typeface="Calibri" pitchFamily="34" charset="0"/>
      <p:regular r:id="rId35"/>
      <p:bold r:id="rId36"/>
      <p:italic r:id="rId37"/>
      <p:boldItalic r:id="rId3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FFFF99"/>
    <a:srgbClr val="CCFF99"/>
    <a:srgbClr val="66FF99"/>
    <a:srgbClr val="FFCC66"/>
    <a:srgbClr val="FF9933"/>
    <a:srgbClr val="FF6600"/>
    <a:srgbClr val="FF3300"/>
    <a:srgbClr val="F67B1E"/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6" d="100"/>
          <a:sy n="96" d="100"/>
        </p:scale>
        <p:origin x="-19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font" Target="fonts/font5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B0D88C-B7B6-41B4-A6A0-7A5700CA2EE3}" type="datetimeFigureOut">
              <a:rPr lang="en-US" smtClean="0"/>
              <a:pPr/>
              <a:t>2/24/2015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57345E-7557-422C-9CF4-3F4665C3610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97BCC5-0100-4ECC-B96D-92A24B0403F9}" type="datetimeFigureOut">
              <a:rPr lang="en-US" smtClean="0"/>
              <a:pPr/>
              <a:t>2/24/2015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305D11-8790-44F5-AA61-90C4F67E3FD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05D11-8790-44F5-AA61-90C4F67E3FD4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C7F80-3BBD-4DDB-A0E8-032770B3404F}" type="datetimeFigureOut">
              <a:rPr lang="en-US" smtClean="0"/>
              <a:pPr/>
              <a:t>2/24/2015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E581D-2DCB-4420-9E65-2DE74F5B82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C7F80-3BBD-4DDB-A0E8-032770B3404F}" type="datetimeFigureOut">
              <a:rPr lang="en-US" smtClean="0"/>
              <a:pPr/>
              <a:t>2/24/2015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E581D-2DCB-4420-9E65-2DE74F5B82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C7F80-3BBD-4DDB-A0E8-032770B3404F}" type="datetimeFigureOut">
              <a:rPr lang="en-US" smtClean="0"/>
              <a:pPr/>
              <a:t>2/24/2015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E581D-2DCB-4420-9E65-2DE74F5B82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lnSpc>
                <a:spcPts val="4800"/>
              </a:lnSpc>
              <a:defRPr sz="4800"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urich XBlk BT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FFCC00"/>
              </a:buClr>
              <a:buFont typeface="Wingdings" pitchFamily="2" charset="2"/>
              <a:buChar char="§"/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1pPr>
            <a:lvl2pPr>
              <a:buClr>
                <a:srgbClr val="FFCC00"/>
              </a:buClr>
              <a:buFont typeface="Arial" pitchFamily="34" charset="0"/>
              <a:buChar char="•"/>
              <a:defRPr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2pPr>
            <a:lvl3pPr>
              <a:buClr>
                <a:srgbClr val="FFCC00"/>
              </a:buClr>
              <a:buFont typeface="Wingdings" pitchFamily="2" charset="2"/>
              <a:buChar char="§"/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3pPr>
            <a:lvl4pPr>
              <a:buClr>
                <a:srgbClr val="FFCC00"/>
              </a:buClr>
              <a:buFont typeface="Wingdings" pitchFamily="2" charset="2"/>
              <a:buChar char="§"/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4pPr>
            <a:lvl5pPr>
              <a:buClr>
                <a:srgbClr val="FFCC00"/>
              </a:buClr>
              <a:buFont typeface="Wingdings" pitchFamily="2" charset="2"/>
              <a:buChar char="§"/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C7F80-3BBD-4DDB-A0E8-032770B3404F}" type="datetimeFigureOut">
              <a:rPr lang="en-US" smtClean="0"/>
              <a:pPr/>
              <a:t>2/24/2015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E581D-2DCB-4420-9E65-2DE74F5B82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C7F80-3BBD-4DDB-A0E8-032770B3404F}" type="datetimeFigureOut">
              <a:rPr lang="en-US" smtClean="0"/>
              <a:pPr/>
              <a:t>2/24/2015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E581D-2DCB-4420-9E65-2DE74F5B82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C7F80-3BBD-4DDB-A0E8-032770B3404F}" type="datetimeFigureOut">
              <a:rPr lang="en-US" smtClean="0"/>
              <a:pPr/>
              <a:t>2/24/2015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E581D-2DCB-4420-9E65-2DE74F5B82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C7F80-3BBD-4DDB-A0E8-032770B3404F}" type="datetimeFigureOut">
              <a:rPr lang="en-US" smtClean="0"/>
              <a:pPr/>
              <a:t>2/24/2015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E581D-2DCB-4420-9E65-2DE74F5B82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C7F80-3BBD-4DDB-A0E8-032770B3404F}" type="datetimeFigureOut">
              <a:rPr lang="en-US" smtClean="0"/>
              <a:pPr/>
              <a:t>2/24/2015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E581D-2DCB-4420-9E65-2DE74F5B82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C7F80-3BBD-4DDB-A0E8-032770B3404F}" type="datetimeFigureOut">
              <a:rPr lang="en-US" smtClean="0"/>
              <a:pPr/>
              <a:t>2/24/2015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E581D-2DCB-4420-9E65-2DE74F5B82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C7F80-3BBD-4DDB-A0E8-032770B3404F}" type="datetimeFigureOut">
              <a:rPr lang="en-US" smtClean="0"/>
              <a:pPr/>
              <a:t>2/24/2015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E581D-2DCB-4420-9E65-2DE74F5B82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C7F80-3BBD-4DDB-A0E8-032770B3404F}" type="datetimeFigureOut">
              <a:rPr lang="en-US" smtClean="0"/>
              <a:pPr/>
              <a:t>2/24/2015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E581D-2DCB-4420-9E65-2DE74F5B82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5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AC7F80-3BBD-4DDB-A0E8-032770B3404F}" type="datetimeFigureOut">
              <a:rPr lang="en-US" smtClean="0"/>
              <a:pPr/>
              <a:t>2/24/2015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CE581D-2DCB-4420-9E65-2DE74F5B82B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elp.com/events/photos/obCQi1S_ZjrHFtPgRJgcwg?selected=aSl1pppitKslDqvO5RUbBA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-gac.com/about/advisory-committees/h-galdc/ac_ldc.aspx" TargetMode="External"/><Relationship Id="rId7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hyperlink" Target="http://www.wrksolutions.com/" TargetMode="Externa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ntfs05\media\Official HGAC Logos\Web-powerpoint logos (RGB)\2012 H-GAC logo square cs2.png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/>
          <a:stretch>
            <a:fillRect/>
          </a:stretch>
        </p:blipFill>
        <p:spPr bwMode="auto">
          <a:xfrm>
            <a:off x="2438400" y="1295400"/>
            <a:ext cx="4267200" cy="4267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/>
              <a:t>Storm Damage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52335"/>
            <a:ext cx="8305800" cy="4525963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dirty="0" smtClean="0"/>
              <a:t>Over $7 billion in damage to region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dirty="0" smtClean="0"/>
              <a:t>Over 200,000 homes damaged or destroyed – $2.7 billion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dirty="0" smtClean="0"/>
              <a:t>$2.5 billion in critical infrastructure</a:t>
            </a:r>
            <a:endParaRPr lang="en-US" sz="3600" dirty="0"/>
          </a:p>
        </p:txBody>
      </p:sp>
      <p:pic>
        <p:nvPicPr>
          <p:cNvPr id="6" name="Picture 2" descr="\\ntfs05\media\Official HGAC Logos\Web-powerpoint logos (RGB)\2012 H-GAC logo square cs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77200" y="5791200"/>
            <a:ext cx="815975" cy="815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H-GAC Assistance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1356"/>
            <a:ext cx="8001000" cy="4525963"/>
          </a:xfrm>
        </p:spPr>
        <p:txBody>
          <a:bodyPr>
            <a:normAutofit fontScale="85000" lnSpcReduction="20000"/>
          </a:bodyPr>
          <a:lstStyle/>
          <a:p>
            <a:pPr>
              <a:spcBef>
                <a:spcPts val="1200"/>
              </a:spcBef>
              <a:spcAft>
                <a:spcPts val="1200"/>
              </a:spcAft>
              <a:defRPr/>
            </a:pPr>
            <a:r>
              <a:rPr lang="en-US" dirty="0" smtClean="0"/>
              <a:t>Debris removal contracts</a:t>
            </a:r>
          </a:p>
          <a:p>
            <a:pPr>
              <a:spcBef>
                <a:spcPts val="1200"/>
              </a:spcBef>
              <a:spcAft>
                <a:spcPts val="1200"/>
              </a:spcAft>
              <a:defRPr/>
            </a:pPr>
            <a:r>
              <a:rPr lang="en-US" dirty="0" smtClean="0"/>
              <a:t>Workforce &amp; Housing services</a:t>
            </a:r>
          </a:p>
          <a:p>
            <a:pPr>
              <a:spcBef>
                <a:spcPts val="1200"/>
              </a:spcBef>
              <a:spcAft>
                <a:spcPts val="1200"/>
              </a:spcAft>
              <a:defRPr/>
            </a:pPr>
            <a:r>
              <a:rPr lang="en-US" dirty="0" smtClean="0"/>
              <a:t>Economic development grants</a:t>
            </a:r>
          </a:p>
          <a:p>
            <a:pPr>
              <a:spcBef>
                <a:spcPts val="1200"/>
              </a:spcBef>
              <a:spcAft>
                <a:spcPts val="1200"/>
              </a:spcAft>
              <a:defRPr/>
            </a:pPr>
            <a:r>
              <a:rPr lang="en-US" dirty="0" smtClean="0"/>
              <a:t>Administration of loan programs</a:t>
            </a:r>
          </a:p>
          <a:p>
            <a:pPr>
              <a:spcBef>
                <a:spcPts val="1200"/>
              </a:spcBef>
              <a:spcAft>
                <a:spcPts val="1200"/>
              </a:spcAft>
              <a:defRPr/>
            </a:pPr>
            <a:r>
              <a:rPr lang="en-US" dirty="0" smtClean="0"/>
              <a:t>Social Services Block Grants</a:t>
            </a:r>
          </a:p>
          <a:p>
            <a:pPr>
              <a:spcBef>
                <a:spcPts val="1200"/>
              </a:spcBef>
              <a:spcAft>
                <a:spcPts val="1200"/>
              </a:spcAft>
              <a:defRPr/>
            </a:pPr>
            <a:r>
              <a:rPr lang="en-US" dirty="0" smtClean="0"/>
              <a:t>Allocation of $2 billion CDBG DR</a:t>
            </a:r>
          </a:p>
          <a:p>
            <a:endParaRPr lang="en-US" dirty="0"/>
          </a:p>
        </p:txBody>
      </p:sp>
      <p:pic>
        <p:nvPicPr>
          <p:cNvPr id="4" name="Picture 2" descr="\\ntfs05\media\Official HGAC Logos\Web-powerpoint logos (RGB)\2012 H-GAC logo square cs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77200" y="5791200"/>
            <a:ext cx="815975" cy="815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First 6 Months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261" y="1388166"/>
            <a:ext cx="8229600" cy="4525963"/>
          </a:xfrm>
        </p:spPr>
        <p:txBody>
          <a:bodyPr>
            <a:no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200" dirty="0" smtClean="0"/>
              <a:t>Revised Comprehensive Economic Development Strategy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200" dirty="0" smtClean="0"/>
              <a:t>Identified over 40 potential EDA Projects ($500 million+)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200" dirty="0" smtClean="0"/>
              <a:t>Information Clearinghouse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200" dirty="0" smtClean="0"/>
              <a:t>Integrated Economic Development </a:t>
            </a:r>
            <a:br>
              <a:rPr lang="en-US" sz="3200" dirty="0" smtClean="0"/>
            </a:br>
            <a:r>
              <a:rPr lang="en-US" sz="3200" dirty="0" smtClean="0"/>
              <a:t>into Recovery Planning </a:t>
            </a:r>
          </a:p>
        </p:txBody>
      </p:sp>
      <p:pic>
        <p:nvPicPr>
          <p:cNvPr id="4" name="Picture 2" descr="\\ntfs05\media\Official HGAC Logos\Web-powerpoint logos (RGB)\2012 H-GAC logo square cs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77200" y="5791200"/>
            <a:ext cx="815975" cy="815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685800"/>
            <a:ext cx="8622517" cy="5888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685800"/>
            <a:ext cx="8623581" cy="586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6 months - 3 years</a:t>
            </a:r>
            <a:endParaRPr lang="en-US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28600" y="1905000"/>
            <a:ext cx="4267200" cy="32717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Content Placeholder 6" descr="chambers recovery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724400" y="1909337"/>
            <a:ext cx="4191000" cy="31960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 descr="\\ntfs05\media\Official HGAC Logos\Web-powerpoint logos (RGB)\2012 H-GAC logo square cs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77200" y="5791200"/>
            <a:ext cx="815975" cy="815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Leveraged Networks</a:t>
            </a:r>
            <a:endParaRPr lang="en-US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 t="381" b="413"/>
          <a:stretch>
            <a:fillRect/>
          </a:stretch>
        </p:blipFill>
        <p:spPr bwMode="auto">
          <a:xfrm>
            <a:off x="152400" y="2226414"/>
            <a:ext cx="2743200" cy="4326786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 descr="Export Bannerhorizontal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048000" y="1447800"/>
            <a:ext cx="5943600" cy="1676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 l="14830" t="21408" r="20334" b="15897"/>
          <a:stretch>
            <a:fillRect/>
          </a:stretch>
        </p:blipFill>
        <p:spPr bwMode="auto">
          <a:xfrm>
            <a:off x="4114800" y="3276600"/>
            <a:ext cx="4334107" cy="3352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 descr="http://ih.constantcontact.com/fs058/1103470650533/img/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38712" y="609600"/>
            <a:ext cx="3948087" cy="5105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 descr="IEDCCoastalTouris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609600"/>
            <a:ext cx="3934792" cy="50906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533400"/>
            <a:ext cx="4607906" cy="6019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Content Placeholder 9"/>
          <p:cNvSpPr txBox="1">
            <a:spLocks/>
          </p:cNvSpPr>
          <p:nvPr/>
        </p:nvSpPr>
        <p:spPr>
          <a:xfrm>
            <a:off x="5029200" y="914400"/>
            <a:ext cx="3657600" cy="441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CC00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Multi-County</a:t>
            </a:r>
            <a:endParaRPr lang="en-US" sz="4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CC00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Eco &amp; Heritage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CC00"/>
              </a:buClr>
              <a:buSzTx/>
              <a:buFont typeface="Wingdings" pitchFamily="2" charset="2"/>
              <a:buChar char="§"/>
              <a:tabLst/>
              <a:defRPr/>
            </a:pPr>
            <a:r>
              <a:rPr 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National</a:t>
            </a: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CC00"/>
              </a:buClr>
              <a:buSzTx/>
              <a:buFont typeface="Wingdings" pitchFamily="2" charset="2"/>
              <a:buChar char="§"/>
              <a:tabLst/>
              <a:defRPr/>
            </a:pPr>
            <a:r>
              <a:rPr 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Amenities</a:t>
            </a: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CC00"/>
              </a:buClr>
              <a:buSzTx/>
              <a:buFont typeface="Wingdings" pitchFamily="2" charset="2"/>
              <a:buChar char="§"/>
              <a:tabLst/>
              <a:defRPr/>
            </a:pPr>
            <a:r>
              <a:rPr 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Jobs</a:t>
            </a: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9933"/>
              </a:buClr>
              <a:buSzTx/>
              <a:tabLst/>
              <a:defRPr/>
            </a:pP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5" name="Picture 2" descr="\\ntfs05\media\Official HGAC Logos\Web-powerpoint logos (RGB)\2012 H-GAC logo square cs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77200" y="5791200"/>
            <a:ext cx="815975" cy="815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3027" y="358192"/>
            <a:ext cx="8167573" cy="6271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1143000"/>
          </a:xfrm>
        </p:spPr>
        <p:txBody>
          <a:bodyPr/>
          <a:lstStyle/>
          <a:p>
            <a:pPr lvl="0"/>
            <a:r>
              <a:rPr lang="en-US" dirty="0" smtClean="0">
                <a:solidFill>
                  <a:srgbClr val="FFCC00"/>
                </a:solidFill>
              </a:rPr>
              <a:t>Partners</a:t>
            </a:r>
            <a:endParaRPr lang="en-US" dirty="0">
              <a:solidFill>
                <a:srgbClr val="FFCC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261" y="1252332"/>
            <a:ext cx="8305800" cy="4525963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H-GAC – Regional</a:t>
            </a:r>
          </a:p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Bay Area Houston Economic Partnership – </a:t>
            </a:r>
            <a:r>
              <a:rPr lang="en-US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Subregional</a:t>
            </a:r>
            <a:endParaRPr lang="en-US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Galveston Economic Development Partnership – Local</a:t>
            </a:r>
          </a:p>
          <a:p>
            <a:pPr>
              <a:spcBef>
                <a:spcPts val="600"/>
              </a:spcBef>
              <a:spcAft>
                <a:spcPts val="1200"/>
              </a:spcAft>
              <a:buNone/>
            </a:pPr>
            <a:endParaRPr lang="en-US" sz="3600" dirty="0" smtClean="0"/>
          </a:p>
        </p:txBody>
      </p:sp>
      <p:pic>
        <p:nvPicPr>
          <p:cNvPr id="6" name="Picture 2" descr="\\ntfs05\media\Official HGAC Logos\Web-powerpoint logos (RGB)\2012 H-GAC logo square cs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77200" y="5791200"/>
            <a:ext cx="815975" cy="815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/>
          <a:srcRect l="9375" t="24219" r="36250" b="28125"/>
          <a:stretch>
            <a:fillRect/>
          </a:stretch>
        </p:blipFill>
        <p:spPr bwMode="auto">
          <a:xfrm>
            <a:off x="381000" y="914400"/>
            <a:ext cx="6629400" cy="4648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3" descr="http://media3.px.yelpcdn.com/ephoto/_5KxQHgJjbOlszt1G1gfxQ/l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1905000"/>
            <a:ext cx="3048000" cy="456629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Than a Hurricane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0694" y="1245359"/>
            <a:ext cx="8713305" cy="4221163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  <a:defRPr/>
            </a:pPr>
            <a:r>
              <a:rPr lang="en-US" dirty="0" smtClean="0"/>
              <a:t>Financial Crisis – Great Recession</a:t>
            </a:r>
          </a:p>
          <a:p>
            <a:pPr>
              <a:spcBef>
                <a:spcPts val="1200"/>
              </a:spcBef>
              <a:spcAft>
                <a:spcPts val="1200"/>
              </a:spcAft>
              <a:defRPr/>
            </a:pPr>
            <a:r>
              <a:rPr lang="en-US" dirty="0" smtClean="0"/>
              <a:t>Horizon Deepwater – Offshore Moratorium</a:t>
            </a:r>
          </a:p>
          <a:p>
            <a:pPr>
              <a:spcBef>
                <a:spcPts val="1200"/>
              </a:spcBef>
              <a:spcAft>
                <a:spcPts val="1200"/>
              </a:spcAft>
              <a:defRPr/>
            </a:pPr>
            <a:r>
              <a:rPr lang="en-US" dirty="0" err="1" smtClean="0"/>
              <a:t>Nasa</a:t>
            </a:r>
            <a:r>
              <a:rPr lang="en-US" dirty="0" smtClean="0"/>
              <a:t> – Shuttle Program</a:t>
            </a:r>
          </a:p>
          <a:p>
            <a:endParaRPr lang="en-US" dirty="0"/>
          </a:p>
        </p:txBody>
      </p:sp>
      <p:pic>
        <p:nvPicPr>
          <p:cNvPr id="4" name="Picture 2" descr="\\ntfs05\media\Official HGAC Logos\Web-powerpoint logos (RGB)\2012 H-GAC logo square cs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77200" y="5791200"/>
            <a:ext cx="815975" cy="815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\\ntfs05\media\Official HGAC Logos\Web-powerpoint logos (RGB)\2012 H-GAC logo square cs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77200" y="5791200"/>
            <a:ext cx="815975" cy="815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838200"/>
            <a:ext cx="4267200" cy="55507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4953000" y="1219200"/>
            <a:ext cx="3657600" cy="4419600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dirty="0" smtClean="0"/>
              <a:t>Resilience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dirty="0" smtClean="0"/>
              <a:t>Diversity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dirty="0" smtClean="0"/>
              <a:t>New Ideas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dirty="0" smtClean="0"/>
              <a:t>Traditional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dirty="0" smtClean="0"/>
              <a:t>Flexible</a:t>
            </a:r>
            <a:endParaRPr lang="en-US" dirty="0"/>
          </a:p>
        </p:txBody>
      </p:sp>
      <p:pic>
        <p:nvPicPr>
          <p:cNvPr id="5" name="Picture 2" descr="\\ntfs05\media\Official HGAC Logos\Web-powerpoint logos (RGB)\2012 H-GAC logo square cs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77200" y="5791200"/>
            <a:ext cx="815975" cy="815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Challenges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29139"/>
            <a:ext cx="8229600" cy="4525963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dirty="0" smtClean="0"/>
              <a:t>Complacency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dirty="0" smtClean="0"/>
              <a:t>Growth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dirty="0" smtClean="0"/>
              <a:t>Resources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dirty="0" smtClean="0"/>
              <a:t>Peak and Valley </a:t>
            </a:r>
            <a:endParaRPr lang="en-US" dirty="0"/>
          </a:p>
        </p:txBody>
      </p:sp>
      <p:pic>
        <p:nvPicPr>
          <p:cNvPr id="4" name="Picture 2" descr="\\ntfs05\media\Official HGAC Logos\Web-powerpoint logos (RGB)\2012 H-GAC logo square cs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77200" y="5791200"/>
            <a:ext cx="815975" cy="815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Helped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52335"/>
            <a:ext cx="8229600" cy="4525963"/>
          </a:xfrm>
        </p:spPr>
        <p:txBody>
          <a:bodyPr>
            <a:normAutofit lnSpcReduction="10000"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3600" dirty="0" smtClean="0"/>
              <a:t>Provide a space to share ideas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3600" dirty="0" smtClean="0"/>
              <a:t>Keep eyes and ears open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3600" dirty="0" smtClean="0"/>
              <a:t>Leverage existing systems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3600" dirty="0" smtClean="0"/>
              <a:t>Make sure variety is in the mix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3600" dirty="0" smtClean="0"/>
              <a:t>Tailor message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3600" dirty="0" smtClean="0"/>
              <a:t>Patience and persistence </a:t>
            </a:r>
          </a:p>
        </p:txBody>
      </p:sp>
      <p:pic>
        <p:nvPicPr>
          <p:cNvPr id="4" name="Picture 2" descr="\\ntfs05\media\Official HGAC Logos\Web-powerpoint logos (RGB)\2012 H-GAC logo square cs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77200" y="5791200"/>
            <a:ext cx="815975" cy="815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3827" y="1298715"/>
            <a:ext cx="8686800" cy="4678363"/>
          </a:xfrm>
        </p:spPr>
        <p:txBody>
          <a:bodyPr>
            <a:no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3200" dirty="0" smtClean="0"/>
              <a:t>Act quickly to inform recovery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3200" dirty="0" smtClean="0"/>
              <a:t>Take long view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3200" dirty="0" smtClean="0"/>
              <a:t>Don’t get hung up on data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3200" dirty="0" smtClean="0"/>
              <a:t>Improve quality of life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3200" dirty="0" smtClean="0"/>
              <a:t>Implement something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3200" dirty="0" smtClean="0"/>
              <a:t>Hard to keep attention during good times 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3200" dirty="0" smtClean="0"/>
              <a:t>Regional connections </a:t>
            </a:r>
          </a:p>
        </p:txBody>
      </p:sp>
      <p:pic>
        <p:nvPicPr>
          <p:cNvPr id="4" name="Picture 2" descr="\\ntfs05\media\Official HGAC Logos\Web-powerpoint logos (RGB)\2012 H-GAC logo square cs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77200" y="5791200"/>
            <a:ext cx="815975" cy="815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ntfs05\media\Official HGAC Logos\Web-powerpoint logos (RGB)\2012 H-GAC logo square cs2.png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/>
          <a:stretch>
            <a:fillRect/>
          </a:stretch>
        </p:blipFill>
        <p:spPr bwMode="auto">
          <a:xfrm>
            <a:off x="2590800" y="990600"/>
            <a:ext cx="3733800" cy="3733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838200" y="685800"/>
            <a:ext cx="7162800" cy="2362200"/>
          </a:xfrm>
        </p:spPr>
        <p:txBody>
          <a:bodyPr anchor="t">
            <a:normAutofit/>
          </a:bodyPr>
          <a:lstStyle/>
          <a:p>
            <a:pPr lvl="0" algn="l">
              <a:lnSpc>
                <a:spcPts val="8600"/>
              </a:lnSpc>
            </a:pPr>
            <a:r>
              <a:rPr lang="en-US" sz="9600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urich XBlk BT" pitchFamily="34" charset="0"/>
              </a:rPr>
              <a:t>Regional Councils</a:t>
            </a:r>
            <a:endParaRPr lang="en-US" sz="6000" dirty="0">
              <a:solidFill>
                <a:srgbClr val="FF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Zurich Blk BT" pitchFamily="34" charset="0"/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228600" y="6248400"/>
            <a:ext cx="2819400" cy="457200"/>
          </a:xfrm>
          <a:prstGeom prst="rect">
            <a:avLst/>
          </a:prstGeom>
        </p:spPr>
        <p:txBody>
          <a:bodyPr>
            <a:normAutofit fontScale="85000" lnSpcReduction="10000"/>
          </a:bodyPr>
          <a:lstStyle/>
          <a:p>
            <a:pPr marL="365125" indent="-255588">
              <a:lnSpc>
                <a:spcPts val="2400"/>
              </a:lnSpc>
              <a:spcBef>
                <a:spcPts val="0"/>
              </a:spcBef>
              <a:buClr>
                <a:schemeClr val="accent1"/>
              </a:buClr>
              <a:buSzPct val="68000"/>
              <a:defRPr/>
            </a:pPr>
            <a:r>
              <a:rPr 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CHUCK WEMPLE</a:t>
            </a:r>
            <a:endParaRPr lang="en-US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6" name="Picture 2" descr="\\ntfs05\media\Official HGAC Logos\Web-powerpoint logos (RGB)\2012 H-GAC logo square cs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77200" y="5791200"/>
            <a:ext cx="815975" cy="815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838200" y="2971800"/>
            <a:ext cx="7391400" cy="1328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800"/>
              </a:lnSpc>
            </a:pPr>
            <a:r>
              <a:rPr lang="en-US" sz="48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urich Blk BT" pitchFamily="34" charset="0"/>
              </a:rPr>
              <a:t>Roles in Fostering Economic Diversity</a:t>
            </a:r>
            <a:endParaRPr 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exas&amp;13counties 2009.png"/>
          <p:cNvPicPr>
            <a:picLocks noChangeAspect="1"/>
          </p:cNvPicPr>
          <p:nvPr/>
        </p:nvPicPr>
        <p:blipFill>
          <a:blip r:embed="rId2" cstate="print">
            <a:lum bright="-10000" contrast="10000"/>
          </a:blip>
          <a:stretch>
            <a:fillRect/>
          </a:stretch>
        </p:blipFill>
        <p:spPr>
          <a:xfrm>
            <a:off x="457200" y="3276600"/>
            <a:ext cx="2725738" cy="2601241"/>
          </a:xfrm>
          <a:prstGeom prst="rect">
            <a:avLst/>
          </a:prstGeo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Content Placeholder 5" descr="13r county 1-color [Converted]4.pn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lum bright="-10000" contrast="20000"/>
          </a:blip>
          <a:stretch>
            <a:fillRect/>
          </a:stretch>
        </p:blipFill>
        <p:spPr>
          <a:xfrm>
            <a:off x="3200400" y="152400"/>
            <a:ext cx="5494337" cy="6380163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2" descr="\\ntfs05\media\Official HGAC Logos\Web-powerpoint logos (RGB)\2012 H-GAC logo square cs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77200" y="5791200"/>
            <a:ext cx="815975" cy="815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H-GAC</a:t>
            </a:r>
            <a:endParaRPr lang="en-US" dirty="0"/>
          </a:p>
        </p:txBody>
      </p:sp>
      <p:grpSp>
        <p:nvGrpSpPr>
          <p:cNvPr id="14" name="Group 13"/>
          <p:cNvGrpSpPr/>
          <p:nvPr/>
        </p:nvGrpSpPr>
        <p:grpSpPr>
          <a:xfrm>
            <a:off x="457200" y="1828800"/>
            <a:ext cx="3352800" cy="2895600"/>
            <a:chOff x="381000" y="2209800"/>
            <a:chExt cx="3048000" cy="2590800"/>
          </a:xfrm>
        </p:grpSpPr>
        <p:sp>
          <p:nvSpPr>
            <p:cNvPr id="7" name="Rounded Rectangle 6"/>
            <p:cNvSpPr/>
            <p:nvPr/>
          </p:nvSpPr>
          <p:spPr>
            <a:xfrm>
              <a:off x="381000" y="2209800"/>
              <a:ext cx="3048000" cy="25908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190500" dist="139700" dir="2700000" sx="102000" sy="102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" name="Picture 5" descr="http://www.h-gac.com/community/community/gcedd/images/gceddweblogo.png"/>
            <p:cNvPicPr/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09600" y="2362200"/>
              <a:ext cx="2590800" cy="21621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3" name="Group 12"/>
          <p:cNvGrpSpPr/>
          <p:nvPr/>
        </p:nvGrpSpPr>
        <p:grpSpPr>
          <a:xfrm>
            <a:off x="4191000" y="3810000"/>
            <a:ext cx="4343400" cy="1676400"/>
            <a:chOff x="3886200" y="3810000"/>
            <a:chExt cx="4343400" cy="1676400"/>
          </a:xfrm>
        </p:grpSpPr>
        <p:sp>
          <p:nvSpPr>
            <p:cNvPr id="11" name="Rounded Rectangle 10"/>
            <p:cNvSpPr/>
            <p:nvPr/>
          </p:nvSpPr>
          <p:spPr>
            <a:xfrm>
              <a:off x="3886200" y="3810000"/>
              <a:ext cx="4343400" cy="16764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190500" dist="139700" dir="2700000" sx="102000" sy="102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Picture 7" descr="About H-GALDC">
              <a:hlinkClick r:id="rId3"/>
            </p:cNvPr>
            <p:cNvPicPr/>
            <p:nvPr/>
          </p:nvPicPr>
          <p:blipFill>
            <a:blip r:embed="rId4" cstate="print"/>
            <a:srcRect b="16742"/>
            <a:stretch>
              <a:fillRect/>
            </a:stretch>
          </p:blipFill>
          <p:spPr bwMode="auto">
            <a:xfrm>
              <a:off x="4038600" y="3886200"/>
              <a:ext cx="4038600" cy="144780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2" name="Group 11"/>
          <p:cNvGrpSpPr/>
          <p:nvPr/>
        </p:nvGrpSpPr>
        <p:grpSpPr>
          <a:xfrm>
            <a:off x="4191000" y="1828800"/>
            <a:ext cx="4343400" cy="1676400"/>
            <a:chOff x="3810000" y="1828800"/>
            <a:chExt cx="4343400" cy="1676400"/>
          </a:xfrm>
        </p:grpSpPr>
        <p:sp>
          <p:nvSpPr>
            <p:cNvPr id="10" name="Rounded Rectangle 9"/>
            <p:cNvSpPr/>
            <p:nvPr/>
          </p:nvSpPr>
          <p:spPr>
            <a:xfrm>
              <a:off x="3810000" y="1828800"/>
              <a:ext cx="4343400" cy="16764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190500" dist="139700" dir="2700000" sx="102000" sy="102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 descr="http://www.wrksolutions.com/assets/images/logo.png">
              <a:hlinkClick r:id="rId5"/>
            </p:cNvPr>
            <p:cNvPicPr/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038600" y="2057400"/>
              <a:ext cx="3886200" cy="106680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5" name="Picture 2" descr="\\ntfs05\media\Official HGAC Logos\Web-powerpoint logos (RGB)\2012 H-GAC logo square cs2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77200" y="5791200"/>
            <a:ext cx="815975" cy="815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 txBox="1">
            <a:spLocks/>
          </p:cNvSpPr>
          <p:nvPr/>
        </p:nvSpPr>
        <p:spPr>
          <a:xfrm rot="5400000">
            <a:off x="-2171699" y="2476500"/>
            <a:ext cx="5867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8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Zurich XBlk BT" pitchFamily="34" charset="0"/>
                <a:ea typeface="+mj-ea"/>
                <a:cs typeface="+mj-cs"/>
              </a:rPr>
              <a:t>Hurricane</a:t>
            </a:r>
            <a:r>
              <a:rPr kumimoji="0" lang="en-US" sz="4800" b="0" i="0" u="none" strike="noStrike" kern="1200" cap="none" spc="0" normalizeH="0" noProof="0" dirty="0" smtClean="0">
                <a:ln>
                  <a:noFill/>
                </a:ln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Zurich XBlk BT" pitchFamily="34" charset="0"/>
                <a:ea typeface="+mj-ea"/>
                <a:cs typeface="+mj-cs"/>
              </a:rPr>
              <a:t> </a:t>
            </a:r>
            <a:r>
              <a:rPr lang="en-US" sz="4800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urich XBlk BT" pitchFamily="34" charset="0"/>
                <a:ea typeface="+mj-ea"/>
                <a:cs typeface="+mj-cs"/>
              </a:rPr>
              <a:t>Ike Storm</a:t>
            </a:r>
            <a:r>
              <a:rPr kumimoji="0" 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Zurich XBlk BT" pitchFamily="34" charset="0"/>
                <a:ea typeface="+mj-ea"/>
                <a:cs typeface="+mj-cs"/>
              </a:rPr>
              <a:t>Track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rgbClr val="FF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Zurich XBlk BT" pitchFamily="34" charset="0"/>
              <a:ea typeface="+mj-ea"/>
              <a:cs typeface="+mj-cs"/>
            </a:endParaRPr>
          </a:p>
        </p:txBody>
      </p:sp>
      <p:pic>
        <p:nvPicPr>
          <p:cNvPr id="5" name="Picture 4" descr="Hurricane track map5 (7-30-14).png"/>
          <p:cNvPicPr>
            <a:picLocks noChangeAspect="1"/>
          </p:cNvPicPr>
          <p:nvPr/>
        </p:nvPicPr>
        <p:blipFill>
          <a:blip r:embed="rId2" cstate="print"/>
          <a:srcRect l="21636" t="3333" r="2091" b="6000"/>
          <a:stretch>
            <a:fillRect/>
          </a:stretch>
        </p:blipFill>
        <p:spPr>
          <a:xfrm>
            <a:off x="1673352" y="-9144"/>
            <a:ext cx="7465971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L:\Print_Library\newsletters\vision\1008\IKE_FLICKR\ike13.jpg"/>
          <p:cNvPicPr>
            <a:picLocks noChangeAspect="1" noChangeArrowheads="1"/>
          </p:cNvPicPr>
          <p:nvPr/>
        </p:nvPicPr>
        <p:blipFill>
          <a:blip r:embed="rId2" cstate="print"/>
          <a:srcRect r="1138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Rectangle 7"/>
          <p:cNvSpPr/>
          <p:nvPr/>
        </p:nvSpPr>
        <p:spPr>
          <a:xfrm>
            <a:off x="0" y="-9939"/>
            <a:ext cx="9144000" cy="3124200"/>
          </a:xfrm>
          <a:prstGeom prst="rect">
            <a:avLst/>
          </a:prstGeom>
          <a:gradFill>
            <a:gsLst>
              <a:gs pos="7000">
                <a:schemeClr val="bg2">
                  <a:lumMod val="10000"/>
                  <a:alpha val="81000"/>
                </a:schemeClr>
              </a:gs>
              <a:gs pos="50000">
                <a:schemeClr val="bg2">
                  <a:lumMod val="10000"/>
                  <a:alpha val="34000"/>
                </a:schemeClr>
              </a:gs>
              <a:gs pos="100000">
                <a:schemeClr val="bg2">
                  <a:lumMod val="10000"/>
                  <a:alpha val="6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sz="6000" dirty="0" smtClean="0"/>
              <a:t>Ike Damage</a:t>
            </a:r>
            <a:endParaRPr 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urricane track map (7-30-145).png"/>
          <p:cNvPicPr>
            <a:picLocks noChangeAspect="1"/>
          </p:cNvPicPr>
          <p:nvPr/>
        </p:nvPicPr>
        <p:blipFill>
          <a:blip r:embed="rId2" cstate="print"/>
          <a:srcRect l="21091" t="3294" r="2000" b="5882"/>
          <a:stretch>
            <a:fillRect/>
          </a:stretch>
        </p:blipFill>
        <p:spPr>
          <a:xfrm>
            <a:off x="1628587" y="0"/>
            <a:ext cx="7515413" cy="6858000"/>
          </a:xfrm>
          <a:prstGeom prst="rect">
            <a:avLst/>
          </a:prstGeom>
        </p:spPr>
      </p:pic>
      <p:sp>
        <p:nvSpPr>
          <p:cNvPr id="9" name="Title 1"/>
          <p:cNvSpPr txBox="1">
            <a:spLocks/>
          </p:cNvSpPr>
          <p:nvPr/>
        </p:nvSpPr>
        <p:spPr>
          <a:xfrm rot="5400000">
            <a:off x="-2171699" y="2476500"/>
            <a:ext cx="5867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8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Zurich XBlk BT" pitchFamily="34" charset="0"/>
                <a:ea typeface="+mj-ea"/>
                <a:cs typeface="+mj-cs"/>
              </a:rPr>
              <a:t>Hurricane</a:t>
            </a:r>
            <a:r>
              <a:rPr kumimoji="0" lang="en-US" sz="4800" b="0" i="0" u="none" strike="noStrike" kern="1200" cap="none" spc="0" normalizeH="0" noProof="0" dirty="0" smtClean="0">
                <a:ln>
                  <a:noFill/>
                </a:ln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Zurich XBlk BT" pitchFamily="34" charset="0"/>
                <a:ea typeface="+mj-ea"/>
                <a:cs typeface="+mj-cs"/>
              </a:rPr>
              <a:t> </a:t>
            </a:r>
            <a:r>
              <a:rPr lang="en-US" sz="4800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Zurich XBlk BT" pitchFamily="34" charset="0"/>
                <a:ea typeface="+mj-ea"/>
                <a:cs typeface="+mj-cs"/>
              </a:rPr>
              <a:t>Ike Impact Area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rgbClr val="FF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Zurich XBlk BT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lvl="0"/>
            <a:r>
              <a:rPr lang="en-US" dirty="0" smtClean="0"/>
              <a:t>Population in Impact Area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</p:spPr>
        <p:txBody>
          <a:bodyPr/>
          <a:lstStyle/>
          <a:p>
            <a:r>
              <a:rPr lang="en-US" dirty="0" smtClean="0"/>
              <a:t>Pre-Ike</a:t>
            </a:r>
          </a:p>
          <a:p>
            <a:pPr lvl="1"/>
            <a:r>
              <a:rPr lang="en-US" dirty="0" smtClean="0"/>
              <a:t>2008 – 5.63 million</a:t>
            </a:r>
          </a:p>
          <a:p>
            <a:r>
              <a:rPr lang="en-US" dirty="0" smtClean="0"/>
              <a:t>Current</a:t>
            </a:r>
          </a:p>
          <a:p>
            <a:pPr lvl="1"/>
            <a:r>
              <a:rPr lang="en-US" dirty="0" smtClean="0"/>
              <a:t>2013 – 6.23 million</a:t>
            </a:r>
            <a:endParaRPr lang="en-US" dirty="0"/>
          </a:p>
        </p:txBody>
      </p:sp>
      <p:pic>
        <p:nvPicPr>
          <p:cNvPr id="6" name="Picture 5" descr="Hurricane track map (7-30-145).png"/>
          <p:cNvPicPr>
            <a:picLocks noChangeAspect="1"/>
          </p:cNvPicPr>
          <p:nvPr/>
        </p:nvPicPr>
        <p:blipFill>
          <a:blip r:embed="rId2" cstate="print"/>
          <a:srcRect l="21091" t="3294" r="2000" b="5882"/>
          <a:stretch>
            <a:fillRect/>
          </a:stretch>
        </p:blipFill>
        <p:spPr>
          <a:xfrm>
            <a:off x="6172200" y="4038600"/>
            <a:ext cx="2784899" cy="2541319"/>
          </a:xfrm>
          <a:prstGeom prst="ellipse">
            <a:avLst/>
          </a:prstGeom>
          <a:ln w="57150">
            <a:solidFill>
              <a:srgbClr val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2771</TotalTime>
  <Words>231</Words>
  <Application>Microsoft Office PowerPoint</Application>
  <PresentationFormat>On-screen Show (4:3)</PresentationFormat>
  <Paragraphs>69</Paragraphs>
  <Slides>27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4" baseType="lpstr">
      <vt:lpstr>Arial</vt:lpstr>
      <vt:lpstr>Zurich XBlk BT</vt:lpstr>
      <vt:lpstr>Wingdings</vt:lpstr>
      <vt:lpstr>Zurich Blk BT</vt:lpstr>
      <vt:lpstr>Arial Black</vt:lpstr>
      <vt:lpstr>Calibri</vt:lpstr>
      <vt:lpstr>Office Theme</vt:lpstr>
      <vt:lpstr>Slide 1</vt:lpstr>
      <vt:lpstr>Partners</vt:lpstr>
      <vt:lpstr>Regional Councils</vt:lpstr>
      <vt:lpstr>Slide 4</vt:lpstr>
      <vt:lpstr>H-GAC</vt:lpstr>
      <vt:lpstr>Slide 6</vt:lpstr>
      <vt:lpstr>Ike Damage</vt:lpstr>
      <vt:lpstr>Slide 8</vt:lpstr>
      <vt:lpstr>Population in Impact Area</vt:lpstr>
      <vt:lpstr>Storm Damage</vt:lpstr>
      <vt:lpstr>H-GAC Assistance</vt:lpstr>
      <vt:lpstr>First 6 Months</vt:lpstr>
      <vt:lpstr>Slide 13</vt:lpstr>
      <vt:lpstr>Slide 14</vt:lpstr>
      <vt:lpstr>6 months - 3 years</vt:lpstr>
      <vt:lpstr>Leveraged Networks</vt:lpstr>
      <vt:lpstr>Slide 17</vt:lpstr>
      <vt:lpstr>Slide 18</vt:lpstr>
      <vt:lpstr>Slide 19</vt:lpstr>
      <vt:lpstr>Slide 20</vt:lpstr>
      <vt:lpstr>More Than a Hurricane</vt:lpstr>
      <vt:lpstr>Slide 22</vt:lpstr>
      <vt:lpstr>Slide 23</vt:lpstr>
      <vt:lpstr>Future Challenges</vt:lpstr>
      <vt:lpstr>What Helped</vt:lpstr>
      <vt:lpstr>Observations</vt:lpstr>
      <vt:lpstr>Slide 27</vt:lpstr>
    </vt:vector>
  </TitlesOfParts>
  <Company>Houston-Galveston Area Council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garber</dc:creator>
  <cp:lastModifiedBy>Staci Stalarow</cp:lastModifiedBy>
  <cp:revision>213</cp:revision>
  <dcterms:created xsi:type="dcterms:W3CDTF">2015-02-24T10:58:20Z</dcterms:created>
  <dcterms:modified xsi:type="dcterms:W3CDTF">2015-02-24T16:11:06Z</dcterms:modified>
</cp:coreProperties>
</file>