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553" r:id="rId2"/>
    <p:sldMasterId id="2147484565" r:id="rId3"/>
  </p:sldMasterIdLst>
  <p:notesMasterIdLst>
    <p:notesMasterId r:id="rId12"/>
  </p:notesMasterIdLst>
  <p:handoutMasterIdLst>
    <p:handoutMasterId r:id="rId13"/>
  </p:handoutMasterIdLst>
  <p:sldIdLst>
    <p:sldId id="522" r:id="rId4"/>
    <p:sldId id="549" r:id="rId5"/>
    <p:sldId id="539" r:id="rId6"/>
    <p:sldId id="556" r:id="rId7"/>
    <p:sldId id="553" r:id="rId8"/>
    <p:sldId id="554" r:id="rId9"/>
    <p:sldId id="555" r:id="rId10"/>
    <p:sldId id="557" r:id="rId11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003399"/>
    <a:srgbClr val="996633"/>
    <a:srgbClr val="0099CC"/>
    <a:srgbClr val="000099"/>
    <a:srgbClr val="FF0000"/>
    <a:srgbClr val="0066FF"/>
    <a:srgbClr val="00FF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9" autoAdjust="0"/>
    <p:restoredTop sz="97707" autoAdjust="0"/>
  </p:normalViewPr>
  <p:slideViewPr>
    <p:cSldViewPr>
      <p:cViewPr>
        <p:scale>
          <a:sx n="110" d="100"/>
          <a:sy n="110" d="100"/>
        </p:scale>
        <p:origin x="-749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2352" y="-5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305" tIns="45652" rIns="91305" bIns="45652" rtlCol="0"/>
          <a:lstStyle>
            <a:lvl1pPr algn="r">
              <a:defRPr sz="1200"/>
            </a:lvl1pPr>
          </a:lstStyle>
          <a:p>
            <a:pPr>
              <a:defRPr/>
            </a:pPr>
            <a:fld id="{D7650FF2-6A36-4F09-8B46-620104AD4F69}" type="datetimeFigureOut">
              <a:rPr lang="en-US"/>
              <a:pPr>
                <a:defRPr/>
              </a:pPr>
              <a:t>2/24/2015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305" tIns="45652" rIns="91305" bIns="45652" rtlCol="0" anchor="b"/>
          <a:lstStyle>
            <a:lvl1pPr algn="r">
              <a:defRPr sz="1200"/>
            </a:lvl1pPr>
          </a:lstStyle>
          <a:p>
            <a:pPr>
              <a:defRPr/>
            </a:pPr>
            <a:fld id="{E36592B1-56E5-446D-B460-FC7CA27A5D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903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4" tIns="46473" rIns="92944" bIns="46473" numCol="1" anchor="t" anchorCtr="0" compatLnSpc="1">
            <a:prstTxWarp prst="textNoShape">
              <a:avLst/>
            </a:prstTxWarp>
          </a:bodyPr>
          <a:lstStyle>
            <a:lvl1pPr defTabSz="92984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4" tIns="46473" rIns="92944" bIns="46473" numCol="1" anchor="t" anchorCtr="0" compatLnSpc="1">
            <a:prstTxWarp prst="textNoShape">
              <a:avLst/>
            </a:prstTxWarp>
          </a:bodyPr>
          <a:lstStyle>
            <a:lvl1pPr algn="r" defTabSz="92984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4" tIns="46473" rIns="92944" bIns="464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4" tIns="46473" rIns="92944" bIns="46473" numCol="1" anchor="b" anchorCtr="0" compatLnSpc="1">
            <a:prstTxWarp prst="textNoShape">
              <a:avLst/>
            </a:prstTxWarp>
          </a:bodyPr>
          <a:lstStyle>
            <a:lvl1pPr defTabSz="929841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44" tIns="46473" rIns="92944" bIns="46473" numCol="1" anchor="b" anchorCtr="0" compatLnSpc="1">
            <a:prstTxWarp prst="textNoShape">
              <a:avLst/>
            </a:prstTxWarp>
          </a:bodyPr>
          <a:lstStyle>
            <a:lvl1pPr algn="r" defTabSz="929841">
              <a:defRPr sz="1200"/>
            </a:lvl1pPr>
          </a:lstStyle>
          <a:p>
            <a:pPr>
              <a:defRPr/>
            </a:pPr>
            <a:fld id="{B725F49A-E520-4914-B1B0-1E0A71A62AF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62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FBD51A-92B2-41B5-BBAC-E4BE083A06E0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512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989B66-3AF7-44FF-BB4C-FF8F86F5EA42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9469" y="4260852"/>
            <a:ext cx="6387253" cy="4957763"/>
          </a:xfrm>
          <a:ln/>
        </p:spPr>
        <p:txBody>
          <a:bodyPr/>
          <a:lstStyle/>
          <a:p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28688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28688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28688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28688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9D704C4-1A2C-4D7E-8F9E-02A65769EF93}" type="slidenum">
              <a:rPr lang="en-US" sz="1200" smtClean="0">
                <a:solidFill>
                  <a:prstClr val="black"/>
                </a:solidFill>
              </a:rPr>
              <a:pPr eaLnBrk="1" hangingPunct="1"/>
              <a:t>3</a:t>
            </a:fld>
            <a:endParaRPr lang="en-US" sz="1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  Nassau Bay  *   Pasadena  *  Seabrook  *  Taylor Lake Village   *   Webster   Harris County * Galveston County                      Port of Houston Authority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920180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935469"/>
      </p:ext>
    </p:extLst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838207"/>
      </p:ext>
    </p:extLst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913676"/>
      </p:ext>
    </p:extLst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750692"/>
      </p:ext>
    </p:extLst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073327"/>
      </p:ext>
    </p:extLst>
  </p:cSld>
  <p:clrMapOvr>
    <a:masterClrMapping/>
  </p:clrMapOvr>
  <p:transition spd="slow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59773"/>
      </p:ext>
    </p:extLst>
  </p:cSld>
  <p:clrMapOvr>
    <a:masterClrMapping/>
  </p:clrMapOvr>
  <p:transition spd="slow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dirty="0">
                <a:solidFill>
                  <a:prstClr val="black"/>
                </a:solidFill>
                <a:latin typeface="Lucida Sans Unicode"/>
                <a:ea typeface="ＭＳ Ｐゴシック" charset="-128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en-US" sz="1800" dirty="0">
                <a:solidFill>
                  <a:prstClr val="black"/>
                </a:solidFill>
                <a:ea typeface="ＭＳ Ｐゴシック" charset="-128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916F7F0-8228-4369-8A4B-05D3DFB5DBAB}" type="datetime1">
              <a:rPr lang="en-US"/>
              <a:pPr>
                <a:defRPr/>
              </a:pPr>
              <a:t>2/24/2015</a:t>
            </a:fld>
            <a:endParaRPr lang="en-US" dirty="0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3A9818-D93B-43BF-9808-F1C2C21837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894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4"/>
          <p:cNvGrpSpPr>
            <a:grpSpLocks/>
          </p:cNvGrpSpPr>
          <p:nvPr userDrawn="1"/>
        </p:nvGrpSpPr>
        <p:grpSpPr bwMode="auto">
          <a:xfrm>
            <a:off x="152400" y="152400"/>
            <a:ext cx="2286000" cy="762000"/>
            <a:chOff x="0" y="304800"/>
            <a:chExt cx="3962400" cy="1524000"/>
          </a:xfrm>
        </p:grpSpPr>
        <p:pic>
          <p:nvPicPr>
            <p:cNvPr id="5" name="Picture 7" descr="logo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4800"/>
              <a:ext cx="388620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058247" y="1371600"/>
              <a:ext cx="1904153" cy="2286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117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EEAD8-18E6-4F4E-BE59-6A585FC2F2BB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D9F8FA-975A-4226-AA64-1A7E9A176737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3565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>
            <a:spLocks noChangeArrowheads="1"/>
          </p:cNvSpPr>
          <p:nvPr/>
        </p:nvSpPr>
        <p:spPr bwMode="auto"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7FC4DD"/>
              </a:gs>
              <a:gs pos="28000">
                <a:srgbClr val="50B8DA"/>
              </a:gs>
              <a:gs pos="100000">
                <a:srgbClr val="1389A6"/>
              </a:gs>
            </a:gsLst>
            <a:lin ang="54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dist="25400" dir="5400000" rotWithShape="0">
              <a:srgbClr val="808080">
                <a:alpha val="45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sz="1800" dirty="0">
              <a:solidFill>
                <a:srgbClr val="FFFFFF"/>
              </a:solidFill>
              <a:latin typeface="Lucida Sans Unicode" charset="-52"/>
              <a:ea typeface="ＭＳ Ｐゴシック" charset="-128"/>
            </a:endParaRPr>
          </a:p>
        </p:txBody>
      </p:sp>
      <p:sp>
        <p:nvSpPr>
          <p:cNvPr id="5" name="Chevron 15"/>
          <p:cNvSpPr>
            <a:spLocks noChangeArrowheads="1"/>
          </p:cNvSpPr>
          <p:nvPr/>
        </p:nvSpPr>
        <p:spPr bwMode="auto"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7FC4DD"/>
              </a:gs>
              <a:gs pos="28000">
                <a:srgbClr val="50B8DA"/>
              </a:gs>
              <a:gs pos="100000">
                <a:srgbClr val="1389A6"/>
              </a:gs>
            </a:gsLst>
            <a:lin ang="54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dist="25400" dir="5400000" rotWithShape="0">
              <a:srgbClr val="808080">
                <a:alpha val="45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sz="1800" dirty="0">
              <a:solidFill>
                <a:srgbClr val="FFFFFF"/>
              </a:solidFill>
              <a:latin typeface="Lucida Sans Unicode" charset="-52"/>
              <a:ea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0D42A-14DB-4CF1-9EC8-0B880C2271C3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3FC95-F62C-40D2-A26A-012735AEA87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718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4"/>
          <p:cNvGrpSpPr>
            <a:grpSpLocks/>
          </p:cNvGrpSpPr>
          <p:nvPr userDrawn="1"/>
        </p:nvGrpSpPr>
        <p:grpSpPr bwMode="auto">
          <a:xfrm>
            <a:off x="152400" y="152400"/>
            <a:ext cx="2286000" cy="762000"/>
            <a:chOff x="0" y="304800"/>
            <a:chExt cx="3962400" cy="1524000"/>
          </a:xfrm>
        </p:grpSpPr>
        <p:pic>
          <p:nvPicPr>
            <p:cNvPr id="6" name="Picture 7" descr="logo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4800"/>
              <a:ext cx="3886200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2058247" y="1371600"/>
              <a:ext cx="1904153" cy="22860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914400"/>
          </a:xfrm>
        </p:spPr>
        <p:txBody>
          <a:bodyPr rtlCol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43604-CD85-438C-A6B9-F909D4CEA8A5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CC674-248A-4A00-A488-736DD2268EE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649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</a:t>
            </a:r>
          </a:p>
          <a:p>
            <a:pPr>
              <a:defRPr/>
            </a:pPr>
            <a:r>
              <a:rPr lang="en-US" dirty="0" smtClean="0"/>
              <a:t> Nassau Bay  *   Pasadena  *  Seabrook  *  Taylor Lake Village   *   Webster  </a:t>
            </a:r>
          </a:p>
          <a:p>
            <a:pPr>
              <a:defRPr/>
            </a:pPr>
            <a:r>
              <a:rPr lang="en-US" dirty="0" smtClean="0"/>
              <a:t>Harris County	*	Galveston County                      Port of Houston Authority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675581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4CFAE-0C33-46E3-B494-AD0A2CD75144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F9286-74FC-4F6E-91BF-3AF7B3397498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0981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B58E9-4599-4948-88DD-BA2980830D7E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665FA-B146-402E-9C25-CA948E57FC8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6472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93404-04D1-4DCD-B39D-49268E87281C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AAADD-82C9-42CE-BE15-0BB0B52C6D8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688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EAAAD-E2B7-4C72-9045-65820536E55A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CE9CB-A120-44EE-BA7F-086C6E79C47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888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black"/>
              </a:solidFill>
              <a:latin typeface="Lucida Sans Unicode"/>
              <a:ea typeface="ＭＳ Ｐゴシック" charset="-128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ea typeface="ＭＳ Ｐゴシック" charset="-128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19"/>
          <p:cNvSpPr>
            <a:spLocks noChangeArrowheads="1"/>
          </p:cNvSpPr>
          <p:nvPr/>
        </p:nvSpPr>
        <p:spPr bwMode="auto"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7FC4DD"/>
              </a:gs>
              <a:gs pos="28000">
                <a:srgbClr val="50B8DA"/>
              </a:gs>
              <a:gs pos="100000">
                <a:srgbClr val="1389A6"/>
              </a:gs>
            </a:gsLst>
            <a:lin ang="54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dist="25400" dir="5400000" rotWithShape="0">
              <a:srgbClr val="808080">
                <a:alpha val="45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sz="1800" dirty="0">
              <a:solidFill>
                <a:srgbClr val="FFFFFF"/>
              </a:solidFill>
              <a:latin typeface="Lucida Sans Unicode" charset="-52"/>
              <a:ea typeface="ＭＳ Ｐゴシック" charset="-128"/>
            </a:endParaRPr>
          </a:p>
        </p:txBody>
      </p:sp>
      <p:sp>
        <p:nvSpPr>
          <p:cNvPr id="10" name="Chevron 20"/>
          <p:cNvSpPr>
            <a:spLocks noChangeArrowheads="1"/>
          </p:cNvSpPr>
          <p:nvPr/>
        </p:nvSpPr>
        <p:spPr bwMode="auto"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7FC4DD"/>
              </a:gs>
              <a:gs pos="28000">
                <a:srgbClr val="50B8DA"/>
              </a:gs>
              <a:gs pos="100000">
                <a:srgbClr val="1389A6"/>
              </a:gs>
            </a:gsLst>
            <a:lin ang="54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dist="25400" dir="5400000" rotWithShape="0">
              <a:srgbClr val="808080">
                <a:alpha val="45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 sz="1800" dirty="0">
              <a:solidFill>
                <a:srgbClr val="FFFFFF"/>
              </a:solidFill>
              <a:latin typeface="Lucida Sans Unicode" charset="-52"/>
              <a:ea typeface="ＭＳ Ｐゴシック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19D50-26DB-44FB-97A4-4B030F8D6007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24456-7C27-48E8-894D-470B5CCEA64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7054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54B23-BF06-45A8-87FB-46813C7E1F8A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350D9-0140-4D1B-9351-B785254FBBF1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958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46605-9CC8-4668-8064-F12A562384A9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1AA86-BE95-466A-B4D6-D395D8B34F5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8836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www.foreclosurelistings.com/images/resources/austin-tx/capitol-building-austin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4" t="4437" r="18126" b="24570"/>
          <a:stretch>
            <a:fillRect/>
          </a:stretch>
        </p:blipFill>
        <p:spPr bwMode="auto">
          <a:xfrm>
            <a:off x="228600" y="3505200"/>
            <a:ext cx="19812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 descr="http://chview.nova.org/station/iss-sta2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2133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chemicals_plastic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09600" y="533400"/>
            <a:ext cx="2057400" cy="1496291"/>
          </a:xfrm>
          <a:prstGeom prst="rect">
            <a:avLst/>
          </a:prstGeom>
          <a:scene3d>
            <a:camera prst="orthographicFront"/>
            <a:lightRig rig="threePt" dir="t"/>
          </a:scene3d>
          <a:sp3d contourW="50800">
            <a:contourClr>
              <a:schemeClr val="bg1"/>
            </a:contourClr>
          </a:sp3d>
        </p:spPr>
      </p:pic>
      <p:pic>
        <p:nvPicPr>
          <p:cNvPr id="5" name="Picture 4" descr="healthcare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514600" y="152400"/>
            <a:ext cx="1828800" cy="1219200"/>
          </a:xfrm>
          <a:prstGeom prst="rect">
            <a:avLst/>
          </a:prstGeom>
          <a:effectLst>
            <a:outerShdw dist="50800" dir="5400000" algn="ctr" rotWithShape="0">
              <a:srgbClr val="000000">
                <a:alpha val="25000"/>
              </a:srgbClr>
            </a:outerShdw>
          </a:effectLst>
          <a:scene3d>
            <a:camera prst="orthographicFront"/>
            <a:lightRig rig="threePt" dir="t"/>
          </a:scene3d>
          <a:sp3d contourW="50800">
            <a:contourClr>
              <a:schemeClr val="bg1"/>
            </a:contourClr>
          </a:sp3d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6092D-DBC9-48A6-8156-AC246673A55E}" type="datetime1">
              <a:rPr lang="en-US">
                <a:solidFill>
                  <a:prstClr val="black"/>
                </a:solidFill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prstClr val="black"/>
                </a:solidFill>
              </a:rPr>
              <a:t>BAHEP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5FDDA-65F4-4514-8D61-71A5A663DDB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00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  Nassau Bay  *   Pasadena  *  Seabrook  *  Taylor Lake Village   *   Webster   Harris County * Galveston County                      Port of Houston Authority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3870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76200"/>
            <a:ext cx="4800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  Nassau Bay  *   Pasadena  *  Seabrook  *  Taylor Lake Village   *   Webster   Harris County * Galveston County                      Port of Houston Authority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79143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Picture 3" descr="slide_3B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5943600"/>
            <a:ext cx="141889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119064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3" descr="slide_3B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5943600"/>
            <a:ext cx="141889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9846766"/>
      </p:ext>
    </p:extLst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3" descr="slide_3B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6200" y="5943600"/>
            <a:ext cx="141889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6863298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125930"/>
      </p:ext>
    </p:extLst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7994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new cop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1981200" y="457200"/>
            <a:ext cx="6934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sz="24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28" name="Rectangle 10"/>
          <p:cNvSpPr>
            <a:spLocks noChangeArrowheads="1"/>
          </p:cNvSpPr>
          <p:nvPr/>
        </p:nvSpPr>
        <p:spPr bwMode="auto">
          <a:xfrm>
            <a:off x="685800" y="1600200"/>
            <a:ext cx="8153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sz="3200" dirty="0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248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  Nassau Bay  *   Pasadena  *  Seabrook  *  Taylor Lake Village   *   Webster   Harris County * Galveston County                      Port of Houston Authority</a:t>
            </a:r>
            <a:endParaRPr lang="en-US" dirty="0"/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3581400" y="76200"/>
            <a:ext cx="4800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1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Bob Mitchell</a:t>
            </a:r>
          </a:p>
          <a:p>
            <a:pPr lvl="0"/>
            <a:r>
              <a:rPr lang="en-US" smtClean="0"/>
              <a:t>Executive Director</a:t>
            </a:r>
          </a:p>
          <a:p>
            <a:pPr lvl="0"/>
            <a:r>
              <a:rPr lang="en-US" smtClean="0"/>
              <a:t>Space Alliance Technology Outreach Program</a:t>
            </a:r>
          </a:p>
          <a:p>
            <a:pPr lvl="0"/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5" r:id="rId1"/>
    <p:sldLayoutId id="2147484536" r:id="rId2"/>
    <p:sldLayoutId id="2147484537" r:id="rId3"/>
    <p:sldLayoutId id="2147484538" r:id="rId4"/>
  </p:sldLayoutIdLst>
  <p:transition>
    <p:fade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2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9647C74-DD96-4AC0-BE2A-FA00534E02CC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2/24/2015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2A298AA-F57C-41F9-A573-0E3CF0559E8C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7" name="Picture 3" descr="slide_3B.jp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96200" y="5943600"/>
            <a:ext cx="141889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Meatball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8293659" y="193083"/>
            <a:ext cx="774141" cy="645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28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4" r:id="rId1"/>
    <p:sldLayoutId id="2147484555" r:id="rId2"/>
    <p:sldLayoutId id="2147484556" r:id="rId3"/>
    <p:sldLayoutId id="2147484557" r:id="rId4"/>
    <p:sldLayoutId id="2147484558" r:id="rId5"/>
    <p:sldLayoutId id="2147484559" r:id="rId6"/>
    <p:sldLayoutId id="2147484560" r:id="rId7"/>
    <p:sldLayoutId id="2147484561" r:id="rId8"/>
    <p:sldLayoutId id="2147484562" r:id="rId9"/>
    <p:sldLayoutId id="2147484563" r:id="rId10"/>
    <p:sldLayoutId id="2147484564" r:id="rId11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black"/>
              </a:solidFill>
              <a:latin typeface="Lucida Sans Unicode"/>
              <a:ea typeface="ＭＳ Ｐゴシック" charset="-128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en-US" sz="1800" dirty="0">
              <a:solidFill>
                <a:prstClr val="black"/>
              </a:solidFill>
              <a:ea typeface="ＭＳ Ｐゴシック" charset="-128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latin typeface="Lucida Sans Unicode" charset="-52"/>
              </a:defRPr>
            </a:lvl1pPr>
          </a:lstStyle>
          <a:p>
            <a:pPr>
              <a:defRPr/>
            </a:pPr>
            <a:fld id="{DF7C1E4E-1097-4EE5-BF55-781B3A10A723}" type="datetime1">
              <a:rPr lang="en-US">
                <a:solidFill>
                  <a:prstClr val="black"/>
                </a:solidFill>
                <a:ea typeface="ＭＳ Ｐゴシック" charset="-128"/>
              </a:rPr>
              <a:pPr>
                <a:defRPr/>
              </a:pPr>
              <a:t>2/24/2015</a:t>
            </a:fld>
            <a:endParaRPr lang="en-US" dirty="0">
              <a:solidFill>
                <a:prstClr val="black"/>
              </a:solidFill>
              <a:ea typeface="ＭＳ Ｐゴシック" charset="-128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Lucida Sans Unicode" charset="-52"/>
              </a:defRPr>
            </a:lvl1pPr>
          </a:lstStyle>
          <a:p>
            <a:pPr>
              <a:defRPr/>
            </a:pPr>
            <a:fld id="{133DEC33-DD64-465A-B931-FE2E17081145}" type="slidenum">
              <a:rPr lang="en-US">
                <a:solidFill>
                  <a:prstClr val="black"/>
                </a:solidFill>
                <a:ea typeface="ＭＳ Ｐゴシック" charset="-128"/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17113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6" r:id="rId1"/>
    <p:sldLayoutId id="2147484567" r:id="rId2"/>
    <p:sldLayoutId id="2147484568" r:id="rId3"/>
    <p:sldLayoutId id="2147484569" r:id="rId4"/>
    <p:sldLayoutId id="2147484570" r:id="rId5"/>
    <p:sldLayoutId id="2147484571" r:id="rId6"/>
    <p:sldLayoutId id="2147484572" r:id="rId7"/>
    <p:sldLayoutId id="2147484573" r:id="rId8"/>
    <p:sldLayoutId id="2147484574" r:id="rId9"/>
    <p:sldLayoutId id="2147484575" r:id="rId10"/>
    <p:sldLayoutId id="2147484576" r:id="rId11"/>
    <p:sldLayoutId id="2147484577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ＭＳ Ｐゴシック" pitchFamily="-108" charset="-128"/>
          <a:cs typeface="ＭＳ Ｐゴシック" pitchFamily="-108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-108" charset="-52"/>
          <a:ea typeface="ＭＳ Ｐゴシック" pitchFamily="-108" charset="-128"/>
          <a:cs typeface="ＭＳ Ｐゴシック" pitchFamily="-108" charset="-128"/>
        </a:defRPr>
      </a:lvl9pPr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ＭＳ Ｐゴシック" pitchFamily="-108" charset="-128"/>
          <a:cs typeface="ＭＳ Ｐゴシック" pitchFamily="-108" charset="-128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ＭＳ Ｐゴシック" pitchFamily="-108" charset="-128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0999" y="1054841"/>
            <a:ext cx="84581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ts val="0"/>
              </a:spcBef>
            </a:pPr>
            <a:r>
              <a:rPr lang="en-US" sz="4000" b="1" kern="0" dirty="0" smtClean="0">
                <a:latin typeface="Arial"/>
              </a:rPr>
              <a:t> </a:t>
            </a:r>
            <a:endParaRPr lang="en-US" sz="4000" b="1" kern="0" dirty="0" smtClean="0">
              <a:latin typeface="Arial"/>
            </a:endParaRPr>
          </a:p>
          <a:p>
            <a:pPr algn="ctr"/>
            <a:endParaRPr lang="en-US" sz="4000" dirty="0">
              <a:ln w="12700">
                <a:solidFill>
                  <a:srgbClr val="045970">
                    <a:satMod val="155000"/>
                  </a:srgbClr>
                </a:solidFill>
                <a:prstDash val="solid"/>
              </a:ln>
              <a:solidFill>
                <a:srgbClr val="0B5394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 contrast="2000"/>
          </a:blip>
          <a:srcRect/>
          <a:stretch>
            <a:fillRect/>
          </a:stretch>
        </p:blipFill>
        <p:spPr bwMode="auto">
          <a:xfrm>
            <a:off x="228600" y="3886200"/>
            <a:ext cx="1706880" cy="2133600"/>
          </a:xfrm>
          <a:prstGeom prst="rect">
            <a:avLst/>
          </a:prstGeom>
          <a:ln w="63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0"/>
            <a:ext cx="2174923" cy="16063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  Nassau Bay  *   Pasadena  *  Seabrook  *  Taylor Lake Village   *   Webster   Harris County * Galveston County                      Port of Houston Authority</a:t>
            </a:r>
            <a:endParaRPr lang="en-US" dirty="0"/>
          </a:p>
        </p:txBody>
      </p:sp>
      <p:pic>
        <p:nvPicPr>
          <p:cNvPr id="2050" name="Picture 2" descr="S:\Marketing\Dan's Marketing Folder\Target Industries\Aerospace &amp; Aviation Industry\ELLINGTON FIELD\NASA Ellington Imagery\Ellington T-38 hanga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026" y="4273346"/>
            <a:ext cx="2516174" cy="1676400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70580"/>
            <a:ext cx="1676400" cy="2449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914400" y="1067254"/>
            <a:ext cx="7391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eaLnBrk="0" hangingPunct="0">
              <a:spcBef>
                <a:spcPts val="0"/>
              </a:spcBef>
            </a:pPr>
            <a:r>
              <a:rPr lang="en-US" sz="2800" b="1" kern="0" dirty="0">
                <a:latin typeface="Arial"/>
              </a:rPr>
              <a:t>IEDC Webinar</a:t>
            </a:r>
          </a:p>
          <a:p>
            <a:pPr marL="342900" lvl="0" indent="-342900" algn="ctr" eaLnBrk="0" hangingPunct="0">
              <a:spcBef>
                <a:spcPts val="0"/>
              </a:spcBef>
            </a:pPr>
            <a:r>
              <a:rPr lang="en-US" sz="2800" b="1" kern="0" dirty="0">
                <a:latin typeface="Arial"/>
              </a:rPr>
              <a:t>Diversifying Your Economy Post-Disaster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47800" y="2278559"/>
            <a:ext cx="624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kern="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BAHEP and </a:t>
            </a:r>
            <a:r>
              <a:rPr lang="en-US" sz="2400" b="1" i="1" kern="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Overcoming the Unexpected!</a:t>
            </a:r>
            <a:br>
              <a:rPr lang="en-US" sz="2400" b="1" i="1" kern="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</a:br>
            <a:r>
              <a:rPr lang="en-US" sz="2000" kern="0" dirty="0">
                <a:solidFill>
                  <a:srgbClr val="000000"/>
                </a:solidFill>
                <a:latin typeface="Arial"/>
                <a:ea typeface="+mj-ea"/>
                <a:cs typeface="+mj-cs"/>
              </a:rPr>
              <a:t>February 25,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140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0" y="22860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200" b="1" dirty="0" smtClean="0">
                <a:solidFill>
                  <a:prstClr val="white"/>
                </a:solidFill>
                <a:latin typeface="Calibri"/>
                <a:cs typeface="Helvetica" charset="0"/>
              </a:rPr>
              <a:t>Houston &amp; Aerospace</a:t>
            </a:r>
            <a:endParaRPr lang="en-US" sz="3200" b="1" dirty="0">
              <a:solidFill>
                <a:prstClr val="white"/>
              </a:solidFill>
              <a:latin typeface="Calibri"/>
              <a:cs typeface="Helvetica" charset="0"/>
            </a:endParaRPr>
          </a:p>
        </p:txBody>
      </p:sp>
      <p:pic>
        <p:nvPicPr>
          <p:cNvPr id="7" name="Picture 6" descr="Meatba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02770" y="228600"/>
            <a:ext cx="774141" cy="645117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1047965"/>
            <a:ext cx="9144000" cy="46644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</a:endParaRPr>
          </a:p>
        </p:txBody>
      </p:sp>
      <p:pic>
        <p:nvPicPr>
          <p:cNvPr id="14" name="Picture 13"/>
          <p:cNvPicPr preferRelativeResize="0"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"/>
          <a:stretch>
            <a:fillRect/>
          </a:stretch>
        </p:blipFill>
        <p:spPr>
          <a:xfrm>
            <a:off x="6353348" y="1421589"/>
            <a:ext cx="2738699" cy="4274038"/>
          </a:xfrm>
          <a:prstGeom prst="rect">
            <a:avLst/>
          </a:prstGeom>
          <a:ln w="3175">
            <a:noFill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0"/>
          <a:stretch>
            <a:fillRect/>
          </a:stretch>
        </p:blipFill>
        <p:spPr bwMode="auto">
          <a:xfrm>
            <a:off x="3352800" y="1563681"/>
            <a:ext cx="2847111" cy="194242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print"/>
          <a:srcRect l="9201" t="3226" r="13510"/>
          <a:stretch>
            <a:fillRect/>
          </a:stretch>
        </p:blipFill>
        <p:spPr bwMode="auto">
          <a:xfrm>
            <a:off x="0" y="1371600"/>
            <a:ext cx="2667000" cy="2032000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27" y="3483405"/>
            <a:ext cx="3200400" cy="2333769"/>
          </a:xfrm>
          <a:prstGeom prst="rect">
            <a:avLst/>
          </a:prstGeom>
          <a:noFill/>
          <a:ln w="3175">
            <a:noFill/>
          </a:ln>
        </p:spPr>
      </p:pic>
      <p:pic>
        <p:nvPicPr>
          <p:cNvPr id="18" name="Picture 17"/>
          <p:cNvPicPr preferRelativeResize="0"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"/>
          <a:stretch>
            <a:fillRect/>
          </a:stretch>
        </p:blipFill>
        <p:spPr>
          <a:xfrm>
            <a:off x="3429000" y="3657600"/>
            <a:ext cx="2519362" cy="1985380"/>
          </a:xfrm>
          <a:prstGeom prst="rect">
            <a:avLst/>
          </a:prstGeom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7"/>
          <a:stretch>
            <a:fillRect/>
          </a:stretch>
        </p:blipFill>
        <p:spPr bwMode="auto">
          <a:xfrm flipH="1">
            <a:off x="0" y="571500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720187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09800" y="685800"/>
            <a:ext cx="5334000" cy="914400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Houston &amp; Aerospace</a:t>
            </a:r>
            <a:endParaRPr lang="en-US" sz="3600" b="1" dirty="0">
              <a:solidFill>
                <a:schemeClr val="tx1"/>
              </a:solidFill>
              <a:latin typeface="Boopee" pitchFamily="2" charset="0"/>
              <a:cs typeface="Arial" pitchFamily="34" charset="0"/>
            </a:endParaRP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000" dirty="0" smtClean="0">
                <a:solidFill>
                  <a:srgbClr val="FFFFD9"/>
                </a:solidFill>
              </a:rPr>
              <a:t>Clear Lake Shores   *   Dickinson  *   El Lago   *   Friendswood   *  Houston   *   Kemah  *   La Porte  * League City    Nassau Bay  *   Pasadena  *  Seabrook  *  Taylor Lake Village   *   Webster   Harris County * Galveston County                      Port of Houston Authority</a:t>
            </a:r>
          </a:p>
        </p:txBody>
      </p:sp>
      <p:sp>
        <p:nvSpPr>
          <p:cNvPr id="2" name="Rectangle 1"/>
          <p:cNvSpPr/>
          <p:nvPr/>
        </p:nvSpPr>
        <p:spPr>
          <a:xfrm>
            <a:off x="706582" y="1828800"/>
            <a:ext cx="77724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6600" lvl="1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 smtClean="0">
                <a:latin typeface="Arial"/>
                <a:cs typeface="Tahoma" pitchFamily="34" charset="0"/>
              </a:rPr>
              <a:t>Home </a:t>
            </a:r>
            <a:r>
              <a:rPr lang="en-US" sz="2000" dirty="0">
                <a:latin typeface="Arial"/>
                <a:cs typeface="Tahoma" pitchFamily="34" charset="0"/>
              </a:rPr>
              <a:t>to </a:t>
            </a:r>
            <a:r>
              <a:rPr lang="en-US" sz="2000" b="1" dirty="0">
                <a:solidFill>
                  <a:srgbClr val="000066"/>
                </a:solidFill>
                <a:latin typeface="Arial"/>
                <a:cs typeface="Tahoma" pitchFamily="34" charset="0"/>
              </a:rPr>
              <a:t>NASA’s </a:t>
            </a:r>
            <a:r>
              <a:rPr lang="en-US" sz="2000" b="1" dirty="0" smtClean="0">
                <a:solidFill>
                  <a:srgbClr val="000066"/>
                </a:solidFill>
                <a:latin typeface="Arial"/>
                <a:cs typeface="Tahoma" pitchFamily="34" charset="0"/>
              </a:rPr>
              <a:t>Johnson Space Center </a:t>
            </a:r>
            <a:r>
              <a:rPr lang="en-US" sz="2000" dirty="0" smtClean="0">
                <a:latin typeface="Arial"/>
                <a:cs typeface="Tahoma" pitchFamily="34" charset="0"/>
              </a:rPr>
              <a:t>human </a:t>
            </a:r>
            <a:r>
              <a:rPr lang="en-US" sz="2000" dirty="0">
                <a:latin typeface="Arial"/>
                <a:cs typeface="Tahoma" pitchFamily="34" charset="0"/>
              </a:rPr>
              <a:t>space operations</a:t>
            </a:r>
          </a:p>
          <a:p>
            <a:pPr marL="736600" lvl="1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>
                <a:latin typeface="Arial"/>
                <a:cs typeface="Tahoma" pitchFamily="34" charset="0"/>
              </a:rPr>
              <a:t>All astronaut training</a:t>
            </a:r>
          </a:p>
          <a:p>
            <a:pPr marL="736600" lvl="1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>
                <a:latin typeface="Arial"/>
                <a:cs typeface="Tahoma" pitchFamily="34" charset="0"/>
              </a:rPr>
              <a:t>Medical and life science research</a:t>
            </a:r>
          </a:p>
          <a:p>
            <a:pPr marL="736600" lvl="1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 smtClean="0">
                <a:latin typeface="Arial"/>
                <a:cs typeface="Tahoma" pitchFamily="34" charset="0"/>
              </a:rPr>
              <a:t>14,000 </a:t>
            </a:r>
            <a:r>
              <a:rPr lang="en-US" sz="2000" dirty="0">
                <a:latin typeface="Arial"/>
                <a:cs typeface="Tahoma" pitchFamily="34" charset="0"/>
              </a:rPr>
              <a:t>local </a:t>
            </a:r>
            <a:r>
              <a:rPr lang="en-US" sz="2000" dirty="0" smtClean="0">
                <a:latin typeface="Arial"/>
                <a:cs typeface="Tahoma" pitchFamily="34" charset="0"/>
              </a:rPr>
              <a:t>contractor and civil servant employees </a:t>
            </a:r>
            <a:r>
              <a:rPr lang="en-US" sz="2000" dirty="0" smtClean="0">
                <a:solidFill>
                  <a:srgbClr val="FF0000"/>
                </a:solidFill>
                <a:latin typeface="Arial"/>
                <a:cs typeface="Tahoma" pitchFamily="34" charset="0"/>
              </a:rPr>
              <a:t>(down from 18,000 during Space Shuttle peak)</a:t>
            </a:r>
            <a:endParaRPr lang="en-US" sz="2000" dirty="0">
              <a:solidFill>
                <a:srgbClr val="FF0000"/>
              </a:solidFill>
              <a:latin typeface="Arial"/>
              <a:cs typeface="Tahoma" pitchFamily="34" charset="0"/>
            </a:endParaRPr>
          </a:p>
          <a:p>
            <a:pPr marL="736600" lvl="1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 smtClean="0">
                <a:latin typeface="Arial"/>
                <a:cs typeface="Tahoma" pitchFamily="34" charset="0"/>
              </a:rPr>
              <a:t>$4.4 </a:t>
            </a:r>
            <a:r>
              <a:rPr lang="en-US" sz="2000" dirty="0">
                <a:latin typeface="Arial"/>
                <a:cs typeface="Tahoma" pitchFamily="34" charset="0"/>
              </a:rPr>
              <a:t>billion </a:t>
            </a:r>
            <a:r>
              <a:rPr lang="en-US" sz="2000" dirty="0" smtClean="0">
                <a:latin typeface="Arial"/>
                <a:cs typeface="Tahoma" pitchFamily="34" charset="0"/>
              </a:rPr>
              <a:t>in procurements flow through Johnson </a:t>
            </a:r>
            <a:r>
              <a:rPr lang="en-US" sz="2000" dirty="0">
                <a:latin typeface="Arial"/>
                <a:cs typeface="Tahoma" pitchFamily="34" charset="0"/>
              </a:rPr>
              <a:t>Space </a:t>
            </a:r>
            <a:r>
              <a:rPr lang="en-US" sz="2000" dirty="0" smtClean="0">
                <a:latin typeface="Arial"/>
                <a:cs typeface="Tahoma" pitchFamily="34" charset="0"/>
              </a:rPr>
              <a:t>Center</a:t>
            </a:r>
          </a:p>
          <a:p>
            <a:pPr marL="736600" lvl="1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 smtClean="0">
                <a:latin typeface="Arial"/>
                <a:cs typeface="Tahoma" pitchFamily="34" charset="0"/>
              </a:rPr>
              <a:t>FY15 NASA budget $18.20 billion</a:t>
            </a:r>
          </a:p>
          <a:p>
            <a:pPr marL="1193800" lvl="2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 smtClean="0">
                <a:latin typeface="Arial"/>
                <a:cs typeface="Tahoma" pitchFamily="34" charset="0"/>
              </a:rPr>
              <a:t>Space Launch System (SLS) / Orion Capsule $3.11 billion</a:t>
            </a:r>
          </a:p>
          <a:p>
            <a:pPr marL="1193800" lvl="2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 smtClean="0">
                <a:latin typeface="Arial"/>
                <a:cs typeface="Tahoma" pitchFamily="34" charset="0"/>
              </a:rPr>
              <a:t>International Space Station $3.2 billion</a:t>
            </a:r>
          </a:p>
          <a:p>
            <a:pPr marL="1193800" lvl="2" indent="-342900" fontAlgn="auto">
              <a:spcBef>
                <a:spcPts val="0"/>
              </a:spcBef>
              <a:spcAft>
                <a:spcPts val="0"/>
              </a:spcAft>
              <a:buSzPct val="85000"/>
              <a:buFont typeface="Wingdings" pitchFamily="2" charset="2"/>
              <a:buChar char="§"/>
            </a:pPr>
            <a:r>
              <a:rPr lang="en-US" sz="2000" dirty="0" smtClean="0">
                <a:latin typeface="Arial"/>
                <a:cs typeface="Tahoma" pitchFamily="34" charset="0"/>
              </a:rPr>
              <a:t>Commercial Crew $696 million</a:t>
            </a:r>
            <a:endParaRPr lang="en-US" sz="2000" dirty="0">
              <a:latin typeface="Arial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0234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762000"/>
            <a:ext cx="4800600" cy="114300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  <a:latin typeface="+mn-lt"/>
              </a:rPr>
              <a:t>The Aerospace </a:t>
            </a:r>
            <a:r>
              <a:rPr lang="en-US" sz="3200" dirty="0" smtClean="0">
                <a:latin typeface="+mn-lt"/>
              </a:rPr>
              <a:t>Transition </a:t>
            </a:r>
            <a:r>
              <a:rPr lang="en-US" sz="3200" dirty="0">
                <a:latin typeface="+mn-lt"/>
              </a:rPr>
              <a:t>Center (ATC)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332037"/>
            <a:ext cx="8229600" cy="4525963"/>
          </a:xfrm>
        </p:spPr>
        <p:txBody>
          <a:bodyPr/>
          <a:lstStyle/>
          <a:p>
            <a:r>
              <a:rPr lang="en-US" sz="2400" dirty="0" smtClean="0"/>
              <a:t>Created May 2010</a:t>
            </a:r>
          </a:p>
          <a:p>
            <a:r>
              <a:rPr lang="en-US" sz="2400" dirty="0" smtClean="0"/>
              <a:t>Specifically </a:t>
            </a:r>
            <a:r>
              <a:rPr lang="en-US" sz="2400" dirty="0"/>
              <a:t>designed to assist the highly skilled workers </a:t>
            </a:r>
            <a:r>
              <a:rPr lang="en-US" sz="2400" dirty="0" smtClean="0"/>
              <a:t>transitioning from </a:t>
            </a:r>
            <a:r>
              <a:rPr lang="en-US" sz="2400" dirty="0"/>
              <a:t>the </a:t>
            </a:r>
            <a:r>
              <a:rPr lang="en-US" sz="2400" dirty="0" smtClean="0"/>
              <a:t>NASA-JSC</a:t>
            </a:r>
          </a:p>
          <a:p>
            <a:r>
              <a:rPr lang="en-US" sz="2400" dirty="0" smtClean="0"/>
              <a:t>Counseling, résumé writing, job fairs</a:t>
            </a:r>
          </a:p>
          <a:p>
            <a:r>
              <a:rPr lang="en-US" sz="2400" dirty="0" smtClean="0"/>
              <a:t>5,000 </a:t>
            </a:r>
            <a:r>
              <a:rPr lang="en-US" sz="2400" dirty="0"/>
              <a:t>laid-off workers </a:t>
            </a:r>
            <a:r>
              <a:rPr lang="en-US" sz="2400" dirty="0" smtClean="0"/>
              <a:t>utilized </a:t>
            </a:r>
            <a:r>
              <a:rPr lang="en-US" sz="2400" dirty="0"/>
              <a:t>the </a:t>
            </a:r>
            <a:r>
              <a:rPr lang="en-US" sz="2400" dirty="0" smtClean="0"/>
              <a:t>ATC</a:t>
            </a:r>
          </a:p>
          <a:p>
            <a:r>
              <a:rPr lang="en-US" sz="2400" dirty="0" smtClean="0"/>
              <a:t>78% </a:t>
            </a:r>
            <a:r>
              <a:rPr lang="en-US" sz="2400" dirty="0"/>
              <a:t>of those laid off </a:t>
            </a:r>
            <a:r>
              <a:rPr lang="en-US" sz="2400" dirty="0" smtClean="0"/>
              <a:t>found </a:t>
            </a:r>
            <a:r>
              <a:rPr lang="en-US" sz="2400" dirty="0"/>
              <a:t>new jobs in the Houston region, mostly in the oil and gas, chemical and health care </a:t>
            </a:r>
            <a:r>
              <a:rPr lang="en-US" sz="2400" dirty="0" smtClean="0"/>
              <a:t>industries.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</a:t>
            </a:r>
          </a:p>
          <a:p>
            <a:pPr>
              <a:defRPr/>
            </a:pPr>
            <a:r>
              <a:rPr lang="en-US" dirty="0" smtClean="0"/>
              <a:t> Nassau Bay  *   Pasadena  *  Seabrook  *  Taylor Lake Village   *   Webster  </a:t>
            </a:r>
          </a:p>
          <a:p>
            <a:pPr>
              <a:defRPr/>
            </a:pPr>
            <a:r>
              <a:rPr lang="en-US" dirty="0" smtClean="0"/>
              <a:t>Harris County	*	Galveston County                      Port of Houston Authority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5742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>
          <a:xfrm>
            <a:off x="152400" y="1295400"/>
            <a:ext cx="4495800" cy="3048000"/>
          </a:xfrm>
        </p:spPr>
        <p:txBody>
          <a:bodyPr/>
          <a:lstStyle/>
          <a:p>
            <a:pPr marL="0">
              <a:spcAft>
                <a:spcPts val="300"/>
              </a:spcAft>
              <a:buFont typeface="Wingdings 3" pitchFamily="18" charset="2"/>
              <a:buNone/>
              <a:defRPr/>
            </a:pPr>
            <a:r>
              <a:rPr lang="en-US" sz="24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Bay Area Houston Advanced Technology Consortium:</a:t>
            </a:r>
            <a:r>
              <a:rPr lang="en-US" sz="2400" b="1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marL="0" indent="0">
              <a:spcBef>
                <a:spcPts val="1200"/>
              </a:spcBef>
              <a:spcAft>
                <a:spcPts val="600"/>
              </a:spcAft>
              <a:buFont typeface="Wingdings 3" pitchFamily="18" charset="2"/>
              <a:buNone/>
              <a:defRPr/>
            </a:pPr>
            <a:r>
              <a:rPr lang="en-US" sz="14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Create and Retain Jobs and Business in Bay Area Houston by:</a:t>
            </a:r>
          </a:p>
          <a:p>
            <a:pPr marL="255588">
              <a:spcBef>
                <a:spcPts val="0"/>
              </a:spcBef>
              <a:spcAft>
                <a:spcPts val="600"/>
              </a:spcAft>
              <a:buFont typeface="Courier New" pitchFamily="49" charset="0"/>
              <a:buChar char="o"/>
              <a:defRPr/>
            </a:pPr>
            <a:r>
              <a:rPr lang="en-US" sz="14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Acquiring public and private R&amp;D technology funding</a:t>
            </a:r>
          </a:p>
          <a:p>
            <a:pPr marL="255588">
              <a:spcBef>
                <a:spcPts val="0"/>
              </a:spcBef>
              <a:spcAft>
                <a:spcPts val="600"/>
              </a:spcAft>
              <a:buFont typeface="Courier New" pitchFamily="49" charset="0"/>
              <a:buChar char="o"/>
              <a:defRPr/>
            </a:pPr>
            <a:r>
              <a:rPr lang="en-US" sz="14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Securing customers and providing simplified access to JSC capabilities </a:t>
            </a:r>
          </a:p>
        </p:txBody>
      </p:sp>
      <p:pic>
        <p:nvPicPr>
          <p:cNvPr id="11267" name="Picture 3" descr="slide-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0"/>
            <a:ext cx="4479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slide-4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1371600"/>
            <a:ext cx="4479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slide-4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2743200"/>
            <a:ext cx="4479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slide-44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4114800"/>
            <a:ext cx="4479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 descr="slide-36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5486400"/>
            <a:ext cx="44799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2" name="Group 15"/>
          <p:cNvGrpSpPr>
            <a:grpSpLocks/>
          </p:cNvGrpSpPr>
          <p:nvPr/>
        </p:nvGrpSpPr>
        <p:grpSpPr bwMode="auto">
          <a:xfrm>
            <a:off x="304800" y="4038600"/>
            <a:ext cx="4114800" cy="2514600"/>
            <a:chOff x="1658471" y="1295400"/>
            <a:chExt cx="4598893" cy="2867025"/>
          </a:xfrm>
        </p:grpSpPr>
        <p:sp>
          <p:nvSpPr>
            <p:cNvPr id="19" name="Left-Right Arrow 18"/>
            <p:cNvSpPr/>
            <p:nvPr/>
          </p:nvSpPr>
          <p:spPr bwMode="auto">
            <a:xfrm rot="2622133">
              <a:off x="2426682" y="2412577"/>
              <a:ext cx="1625600" cy="792828"/>
            </a:xfrm>
            <a:prstGeom prst="leftRightArrow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000"/>
                </a:lnSpc>
                <a:defRPr/>
              </a:pPr>
              <a:r>
                <a:rPr lang="en-US" sz="1000" b="1" dirty="0">
                  <a:solidFill>
                    <a:srgbClr val="000000"/>
                  </a:solidFill>
                </a:rPr>
                <a:t>Commercial</a:t>
              </a:r>
            </a:p>
            <a:p>
              <a:pPr algn="ctr">
                <a:lnSpc>
                  <a:spcPts val="1000"/>
                </a:lnSpc>
                <a:defRPr/>
              </a:pPr>
              <a:r>
                <a:rPr lang="en-US" sz="1000" dirty="0">
                  <a:solidFill>
                    <a:srgbClr val="000000"/>
                  </a:solidFill>
                </a:rPr>
                <a:t>Agreement</a:t>
              </a:r>
            </a:p>
          </p:txBody>
        </p:sp>
        <p:sp>
          <p:nvSpPr>
            <p:cNvPr id="20" name="Left-Right Arrow 19"/>
            <p:cNvSpPr/>
            <p:nvPr/>
          </p:nvSpPr>
          <p:spPr bwMode="auto">
            <a:xfrm rot="18958654">
              <a:off x="4170363" y="2432050"/>
              <a:ext cx="1652587" cy="757238"/>
            </a:xfrm>
            <a:prstGeom prst="leftRightArrow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000"/>
                </a:lnSpc>
                <a:defRPr/>
              </a:pPr>
              <a:r>
                <a:rPr lang="en-US" sz="1000" b="1" dirty="0">
                  <a:solidFill>
                    <a:srgbClr val="000000"/>
                  </a:solidFill>
                </a:rPr>
                <a:t>Space Act Agreemen</a:t>
              </a:r>
              <a:r>
                <a:rPr lang="en-US" sz="1200" b="1" dirty="0">
                  <a:solidFill>
                    <a:srgbClr val="000000"/>
                  </a:solidFill>
                </a:rPr>
                <a:t>t</a:t>
              </a:r>
            </a:p>
          </p:txBody>
        </p:sp>
        <p:sp>
          <p:nvSpPr>
            <p:cNvPr id="21" name="Left-Right Arrow 20"/>
            <p:cNvSpPr/>
            <p:nvPr/>
          </p:nvSpPr>
          <p:spPr bwMode="auto">
            <a:xfrm>
              <a:off x="3124200" y="1295400"/>
              <a:ext cx="1828800" cy="685800"/>
            </a:xfrm>
            <a:prstGeom prst="leftRightArrow">
              <a:avLst/>
            </a:prstGeom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ts val="1000"/>
                </a:lnSpc>
                <a:defRPr/>
              </a:pPr>
              <a:r>
                <a:rPr lang="en-US" sz="1000" b="1" dirty="0">
                  <a:solidFill>
                    <a:srgbClr val="000000"/>
                  </a:solidFill>
                </a:rPr>
                <a:t>Technical</a:t>
              </a:r>
            </a:p>
            <a:p>
              <a:pPr algn="ctr">
                <a:lnSpc>
                  <a:spcPts val="1000"/>
                </a:lnSpc>
                <a:defRPr/>
              </a:pPr>
              <a:r>
                <a:rPr lang="en-US" sz="1000" b="1" dirty="0">
                  <a:solidFill>
                    <a:srgbClr val="000000"/>
                  </a:solidFill>
                </a:rPr>
                <a:t>Requirements</a:t>
              </a:r>
            </a:p>
          </p:txBody>
        </p:sp>
        <p:sp>
          <p:nvSpPr>
            <p:cNvPr id="11282" name="TextBox 14"/>
            <p:cNvSpPr txBox="1">
              <a:spLocks noChangeArrowheads="1"/>
            </p:cNvSpPr>
            <p:nvPr/>
          </p:nvSpPr>
          <p:spPr bwMode="auto">
            <a:xfrm>
              <a:off x="3094253" y="2020888"/>
              <a:ext cx="1888696" cy="684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hangingPunct="1"/>
              <a:r>
                <a:rPr lang="en-US" altLang="en-US" sz="1100" b="1" dirty="0" smtClean="0">
                  <a:solidFill>
                    <a:prstClr val="black"/>
                  </a:solidFill>
                </a:rPr>
                <a:t>Space Act Agreement:</a:t>
              </a:r>
            </a:p>
            <a:p>
              <a:pPr algn="ctr" eaLnBrk="1" hangingPunct="1"/>
              <a:r>
                <a:rPr lang="en-US" altLang="en-US" sz="1100" b="1" dirty="0" smtClean="0">
                  <a:solidFill>
                    <a:prstClr val="black"/>
                  </a:solidFill>
                </a:rPr>
                <a:t>Simplified Access</a:t>
              </a:r>
            </a:p>
            <a:p>
              <a:pPr algn="ctr" eaLnBrk="1" hangingPunct="1"/>
              <a:r>
                <a:rPr lang="en-US" altLang="en-US" sz="1100" b="1" dirty="0" smtClean="0">
                  <a:solidFill>
                    <a:prstClr val="black"/>
                  </a:solidFill>
                </a:rPr>
                <a:t>to JSC Facilities</a:t>
              </a:r>
            </a:p>
          </p:txBody>
        </p:sp>
        <p:pic>
          <p:nvPicPr>
            <p:cNvPr id="11283" name="Picture 2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5200" y="3429000"/>
              <a:ext cx="1828800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5150223" y="1333500"/>
              <a:ext cx="1107141" cy="685800"/>
            </a:xfrm>
            <a:prstGeom prst="ellipse">
              <a:avLst/>
            </a:prstGeom>
            <a:solidFill>
              <a:srgbClr val="78D6EA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>
                <a:defRPr/>
              </a:pPr>
              <a:endParaRPr lang="en-US" sz="1000" b="1" dirty="0">
                <a:solidFill>
                  <a:srgbClr val="000000"/>
                </a:solidFill>
                <a:latin typeface="Lucida Sans Unicode" pitchFamily="-111" charset="-52"/>
                <a:ea typeface="ＭＳ Ｐゴシック" pitchFamily="-111" charset="-128"/>
              </a:endParaRPr>
            </a:p>
            <a:p>
              <a:pPr algn="ctr">
                <a:defRPr/>
              </a:pPr>
              <a:r>
                <a:rPr lang="en-US" sz="1000" b="1" dirty="0">
                  <a:solidFill>
                    <a:srgbClr val="000000"/>
                  </a:solidFill>
                  <a:latin typeface="Lucida Sans Unicode" pitchFamily="-111" charset="-52"/>
                  <a:ea typeface="ＭＳ Ｐゴシック" pitchFamily="-111" charset="-128"/>
                </a:rPr>
                <a:t>NASA JSC</a:t>
              </a:r>
            </a:p>
            <a:p>
              <a:pPr algn="ctr">
                <a:defRPr/>
              </a:pPr>
              <a:endParaRPr lang="en-US" sz="1000" b="1" dirty="0">
                <a:solidFill>
                  <a:srgbClr val="000000"/>
                </a:solidFill>
                <a:latin typeface="Lucida Sans Unicode" pitchFamily="-111" charset="-52"/>
                <a:ea typeface="ＭＳ Ｐゴシック" pitchFamily="-111" charset="-128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1658471" y="1295400"/>
              <a:ext cx="1277471" cy="762000"/>
            </a:xfrm>
            <a:prstGeom prst="ellipse">
              <a:avLst/>
            </a:prstGeom>
            <a:solidFill>
              <a:srgbClr val="78D6EA"/>
            </a:solidFill>
            <a:ln w="9525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>
                <a:defRPr/>
              </a:pPr>
              <a:endParaRPr lang="en-US" sz="1000" b="1" dirty="0">
                <a:solidFill>
                  <a:srgbClr val="000000"/>
                </a:solidFill>
                <a:latin typeface="Lucida Sans Unicode" pitchFamily="-111" charset="-52"/>
                <a:ea typeface="ＭＳ Ｐゴシック" pitchFamily="-111" charset="-128"/>
              </a:endParaRPr>
            </a:p>
            <a:p>
              <a:pPr algn="ctr">
                <a:defRPr/>
              </a:pPr>
              <a:r>
                <a:rPr lang="en-US" sz="1000" b="1" dirty="0">
                  <a:solidFill>
                    <a:srgbClr val="000000"/>
                  </a:solidFill>
                  <a:latin typeface="Lucida Sans Unicode" pitchFamily="-111" charset="-52"/>
                  <a:ea typeface="ＭＳ Ｐゴシック" pitchFamily="-111" charset="-128"/>
                </a:rPr>
                <a:t>External</a:t>
              </a:r>
            </a:p>
            <a:p>
              <a:pPr algn="ctr">
                <a:defRPr/>
              </a:pPr>
              <a:r>
                <a:rPr lang="en-US" sz="1000" b="1" dirty="0">
                  <a:solidFill>
                    <a:srgbClr val="000000"/>
                  </a:solidFill>
                  <a:latin typeface="Lucida Sans Unicode" pitchFamily="-111" charset="-52"/>
                  <a:ea typeface="ＭＳ Ｐゴシック" pitchFamily="-111" charset="-128"/>
                </a:rPr>
                <a:t>Customer</a:t>
              </a:r>
            </a:p>
            <a:p>
              <a:pPr algn="ctr">
                <a:defRPr/>
              </a:pPr>
              <a:endParaRPr lang="en-US" sz="1000" b="1" dirty="0">
                <a:solidFill>
                  <a:srgbClr val="000000"/>
                </a:solidFill>
                <a:latin typeface="Lucida Sans Unicode" pitchFamily="-111" charset="-52"/>
                <a:ea typeface="ＭＳ Ｐゴシック" pitchFamily="-111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98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S:\BayTech\Pumps &amp; Pipes\P&amp;P Rocket Log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1542011"/>
            <a:ext cx="3582785" cy="211558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47542" y="3670518"/>
            <a:ext cx="38580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Bringing Houston’s Medical, Oil &amp; Gas, and Aerospace Industries together.</a:t>
            </a:r>
          </a:p>
        </p:txBody>
      </p:sp>
      <p:pic>
        <p:nvPicPr>
          <p:cNvPr id="5" name="Content Placeholder 4" descr="jsc2013e072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77000" y="1371600"/>
            <a:ext cx="2589212" cy="388381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8" y="1401762"/>
            <a:ext cx="2564135" cy="3856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00400" y="619780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Pumps &amp; Pipes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0541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228600"/>
            <a:ext cx="4800600" cy="1143000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From ‘Wheels Stop” to History</a:t>
            </a:r>
            <a:endParaRPr lang="en-US" dirty="0"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</a:t>
            </a:r>
          </a:p>
          <a:p>
            <a:pPr>
              <a:defRPr/>
            </a:pPr>
            <a:r>
              <a:rPr lang="en-US" dirty="0" smtClean="0"/>
              <a:t> Nassau Bay  *   Pasadena  *  Seabrook  *  Taylor Lake Village   *   Webster  </a:t>
            </a:r>
          </a:p>
          <a:p>
            <a:pPr>
              <a:defRPr/>
            </a:pPr>
            <a:r>
              <a:rPr lang="en-US" dirty="0" smtClean="0"/>
              <a:t>Harris County	*	Galveston County                      Port of Houston Authority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505200"/>
            <a:ext cx="23622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223" y="3505200"/>
            <a:ext cx="2473977" cy="1855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71" y="3505200"/>
            <a:ext cx="2570568" cy="18554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414" y="1557754"/>
            <a:ext cx="2622386" cy="17450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57754"/>
            <a:ext cx="2798760" cy="1711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8800" y="1261646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July 21, </a:t>
            </a:r>
            <a:r>
              <a:rPr lang="en-US" dirty="0"/>
              <a:t>2011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34200" y="2916382"/>
            <a:ext cx="2133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Space Center Houston!</a:t>
            </a:r>
            <a:endParaRPr lang="en-US" i="1" dirty="0"/>
          </a:p>
        </p:txBody>
      </p:sp>
      <p:sp>
        <p:nvSpPr>
          <p:cNvPr id="7" name="Right Arrow 6"/>
          <p:cNvSpPr/>
          <p:nvPr/>
        </p:nvSpPr>
        <p:spPr>
          <a:xfrm>
            <a:off x="4038600" y="2286000"/>
            <a:ext cx="441198" cy="2423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700" y="4404511"/>
            <a:ext cx="469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ight Arrow 14"/>
          <p:cNvSpPr/>
          <p:nvPr/>
        </p:nvSpPr>
        <p:spPr>
          <a:xfrm>
            <a:off x="5883402" y="4404511"/>
            <a:ext cx="441198" cy="242316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0567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/>
          <a:lstStyle/>
          <a:p>
            <a:r>
              <a:rPr lang="en-US" sz="4400" i="1" dirty="0" smtClean="0">
                <a:latin typeface="+mn-lt"/>
              </a:rPr>
              <a:t>Thanks!</a:t>
            </a:r>
            <a:endParaRPr lang="en-US" sz="4400" i="1" dirty="0">
              <a:latin typeface="+mn-lt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 smtClean="0"/>
              <a:t>For more information:</a:t>
            </a:r>
          </a:p>
          <a:p>
            <a:r>
              <a:rPr lang="en-US" sz="2800" dirty="0" smtClean="0"/>
              <a:t>Dan Seal – (832) 536-3255</a:t>
            </a:r>
          </a:p>
          <a:p>
            <a:r>
              <a:rPr lang="en-US" sz="2800" dirty="0" smtClean="0"/>
              <a:t>www.bayareahouston.com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Clear Lake Shores   *   Dickinson  *   El Lago   *   Friendswood   *  Houston   *   Kemah  *   La Porte  * League City  </a:t>
            </a:r>
          </a:p>
          <a:p>
            <a:pPr>
              <a:defRPr/>
            </a:pPr>
            <a:r>
              <a:rPr lang="en-US" dirty="0" smtClean="0"/>
              <a:t> Nassau Bay  *   Pasadena  *  Seabrook  *  Taylor Lake Village   *   Webster  </a:t>
            </a:r>
          </a:p>
          <a:p>
            <a:pPr>
              <a:defRPr/>
            </a:pPr>
            <a:r>
              <a:rPr lang="en-US" dirty="0" smtClean="0"/>
              <a:t>Harris County	*	Galveston County                      Port of Houston Authority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816837"/>
      </p:ext>
    </p:extLst>
  </p:cSld>
  <p:clrMapOvr>
    <a:masterClrMapping/>
  </p:clrMapOvr>
  <p:transition>
    <p:fade/>
  </p:transition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Default Design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22140</TotalTime>
  <Words>443</Words>
  <Application>Microsoft Office PowerPoint</Application>
  <PresentationFormat>On-screen Show (4:3)</PresentationFormat>
  <Paragraphs>61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Default Design</vt:lpstr>
      <vt:lpstr>Office Theme</vt:lpstr>
      <vt:lpstr>Concourse</vt:lpstr>
      <vt:lpstr>PowerPoint Presentation</vt:lpstr>
      <vt:lpstr>PowerPoint Presentation</vt:lpstr>
      <vt:lpstr>Houston &amp; Aerospace</vt:lpstr>
      <vt:lpstr>The Aerospace Transition Center (ATC)</vt:lpstr>
      <vt:lpstr>PowerPoint Presentation</vt:lpstr>
      <vt:lpstr>PowerPoint Presentation</vt:lpstr>
      <vt:lpstr>From ‘Wheels Stop” to History</vt:lpstr>
      <vt:lpstr>Thanks!</vt:lpstr>
    </vt:vector>
  </TitlesOfParts>
  <Company>BAHEP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BAHEP0001</dc:creator>
  <cp:lastModifiedBy>Dan Seal</cp:lastModifiedBy>
  <cp:revision>1500</cp:revision>
  <cp:lastPrinted>2012-09-27T19:49:22Z</cp:lastPrinted>
  <dcterms:created xsi:type="dcterms:W3CDTF">2004-06-07T17:32:24Z</dcterms:created>
  <dcterms:modified xsi:type="dcterms:W3CDTF">2015-02-24T19:20:43Z</dcterms:modified>
</cp:coreProperties>
</file>