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56" r:id="rId2"/>
    <p:sldId id="286" r:id="rId3"/>
    <p:sldId id="257" r:id="rId4"/>
    <p:sldId id="277" r:id="rId5"/>
    <p:sldId id="284" r:id="rId6"/>
    <p:sldId id="285" r:id="rId7"/>
    <p:sldId id="259" r:id="rId8"/>
    <p:sldId id="267" r:id="rId9"/>
  </p:sldIdLst>
  <p:sldSz cx="9144000" cy="6858000" type="screen4x3"/>
  <p:notesSz cx="7102475" cy="93884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63"/>
    <a:srgbClr val="000066"/>
    <a:srgbClr val="003399"/>
    <a:srgbClr val="000099"/>
    <a:srgbClr val="0099FF"/>
  </p:clrMru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0C8BBC-2129-42A3-9569-1DC009F813B5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6988"/>
            <a:ext cx="3078163" cy="469900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5" y="8916988"/>
            <a:ext cx="3078163" cy="469900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21FA5E2-1DE8-4AEA-A950-56C2B71B8C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D6608B4-C2FD-4F73-9C2D-AFCC284D99AB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CA1C5A7-177E-492C-B590-76A10753E5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6844F-6636-41A0-8BE7-F01947FCD88D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2A713-B861-43E8-86ED-089830167B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F60C-38F2-427E-AE10-39AC8C3BD1C5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B8D0-5FB1-4C46-B26C-DF93579668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E99DA-978A-43E6-B10C-FF235E50C464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C787E-488E-4857-BE6F-7CC211CBF6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8537F2-C4C3-4D7D-BF10-79617AF89E61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A941A5-81A1-4394-AFB2-B05E0BDE8B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5E5833-F064-4AA1-AD69-EEC013DCC9BE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82A42F-3F2F-4809-B995-CF39030EE8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674EE8-D054-4E03-9201-6CF4158CC87F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879BEC-7B2A-4475-B366-261EDCE00A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FFDDF3-D9D6-4690-B06E-C9A0B16EEA42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941EE8F-3DB6-4EB8-887A-E949955C4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4126F-0B35-4F9E-A899-C870C8D69162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6EF6A-8377-4B69-AE92-D94120671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7204EA-49DC-431C-89E2-DFAB4BED1632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49436E4-199D-4AEA-AE98-8181BB4CF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1819C12-1419-4449-BAF2-5624F89F7E1A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83B6EC0-32DF-4DFF-949D-9E033E2BE0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579EA679-DCA7-4AC3-B1B7-55362C859BFA}" type="datetimeFigureOut">
              <a:rPr lang="en-US"/>
              <a:pPr>
                <a:defRPr/>
              </a:pPr>
              <a:t>2/24/2015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A9709C1-C7B6-43F2-B428-1DEEE27AAA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59" r:id="rId2"/>
    <p:sldLayoutId id="2147483864" r:id="rId3"/>
    <p:sldLayoutId id="2147483865" r:id="rId4"/>
    <p:sldLayoutId id="2147483866" r:id="rId5"/>
    <p:sldLayoutId id="2147483867" r:id="rId6"/>
    <p:sldLayoutId id="2147483860" r:id="rId7"/>
    <p:sldLayoutId id="2147483868" r:id="rId8"/>
    <p:sldLayoutId id="2147483869" r:id="rId9"/>
    <p:sldLayoutId id="2147483861" r:id="rId10"/>
    <p:sldLayoutId id="214748386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2"/>
          <p:cNvSpPr>
            <a:spLocks noGrp="1"/>
          </p:cNvSpPr>
          <p:nvPr>
            <p:ph type="subTitle" idx="1"/>
          </p:nvPr>
        </p:nvSpPr>
        <p:spPr>
          <a:xfrm>
            <a:off x="0" y="3200400"/>
            <a:ext cx="9144000" cy="1219200"/>
          </a:xfrm>
        </p:spPr>
        <p:txBody>
          <a:bodyPr/>
          <a:lstStyle/>
          <a:p>
            <a:pPr marR="0" algn="ctr" eaLnBrk="1" hangingPunct="1">
              <a:lnSpc>
                <a:spcPct val="90000"/>
              </a:lnSpc>
            </a:pPr>
            <a:r>
              <a:rPr lang="en-US" altLang="en-US" sz="3200" b="1" i="1" smtClean="0">
                <a:solidFill>
                  <a:srgbClr val="2B4A76"/>
                </a:solidFill>
              </a:rPr>
              <a:t>Diversifying Your Economy – Post Disaster</a:t>
            </a:r>
          </a:p>
          <a:p>
            <a:pPr marR="0" algn="ctr" eaLnBrk="1" hangingPunct="1">
              <a:lnSpc>
                <a:spcPct val="90000"/>
              </a:lnSpc>
            </a:pPr>
            <a:endParaRPr lang="en-US" altLang="en-US" sz="800" b="1" i="1" smtClean="0">
              <a:solidFill>
                <a:srgbClr val="2B4A76"/>
              </a:solidFill>
            </a:endParaRPr>
          </a:p>
          <a:p>
            <a:pPr marR="0" algn="ctr" eaLnBrk="1" hangingPunct="1">
              <a:lnSpc>
                <a:spcPct val="90000"/>
              </a:lnSpc>
            </a:pPr>
            <a:r>
              <a:rPr lang="en-US" altLang="en-US" sz="3200" b="1" i="1" smtClean="0">
                <a:solidFill>
                  <a:srgbClr val="2B4A76"/>
                </a:solidFill>
              </a:rPr>
              <a:t>Identifying Emerging Industries</a:t>
            </a:r>
          </a:p>
        </p:txBody>
      </p:sp>
      <p:pic>
        <p:nvPicPr>
          <p:cNvPr id="9219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723900" y="655638"/>
            <a:ext cx="373380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52400" y="5791200"/>
            <a:ext cx="5181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b="1" i="1" spc="50" dirty="0" smtClean="0">
                <a:latin typeface="Lucida Sans Unicode" pitchFamily="34" charset="0"/>
              </a:rPr>
              <a:t>GEDP is a private, non-profit 501(c)(6) organization that is membership based</a:t>
            </a:r>
          </a:p>
        </p:txBody>
      </p:sp>
      <p:sp>
        <p:nvSpPr>
          <p:cNvPr id="9221" name="Rectangle 1"/>
          <p:cNvSpPr>
            <a:spLocks noChangeArrowheads="1"/>
          </p:cNvSpPr>
          <p:nvPr/>
        </p:nvSpPr>
        <p:spPr bwMode="auto">
          <a:xfrm>
            <a:off x="995363" y="2428875"/>
            <a:ext cx="3386137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en-US" sz="1400" b="1" i="1">
                <a:solidFill>
                  <a:srgbClr val="062329"/>
                </a:solidFill>
              </a:rPr>
              <a:t>Supporting Business and Community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81600" y="777875"/>
            <a:ext cx="3429000" cy="1508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Jeffrey Sjostrom</a:t>
            </a:r>
          </a:p>
          <a:p>
            <a:pPr algn="ctr"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President</a:t>
            </a:r>
          </a:p>
          <a:p>
            <a:pPr algn="ctr">
              <a:defRPr/>
            </a:pPr>
            <a:endParaRPr lang="en-US" sz="800" dirty="0">
              <a:solidFill>
                <a:schemeClr val="accent4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</a:rPr>
              <a:t>February 25,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81000" y="228600"/>
            <a:ext cx="3200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28600" y="2401888"/>
            <a:ext cx="4495800" cy="38465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/>
              <a:t>The list of damages and problems included:</a:t>
            </a:r>
          </a:p>
          <a:p>
            <a:pPr>
              <a:defRPr/>
            </a:pPr>
            <a:endParaRPr lang="en-US" sz="700" b="1" dirty="0"/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Approximately 75 to 80 percent of the 2,500 businesses experienced severe damage</a:t>
            </a:r>
          </a:p>
          <a:p>
            <a:pPr marL="228600" indent="-228600">
              <a:tabLst>
                <a:tab pos="228600" algn="l"/>
              </a:tabLst>
              <a:defRPr/>
            </a:pPr>
            <a:endParaRPr lang="en-US" sz="7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Water levels greater than nine feet and mold in the historic “Strand” district</a:t>
            </a: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endParaRPr lang="en-US" sz="7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Significant damage to the Port of Galveston, major cultural facilities, and UTMB campus</a:t>
            </a: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endParaRPr lang="en-US" sz="7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80 percent of residences had flood damage; one out of five units have been condemned</a:t>
            </a: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endParaRPr lang="en-US" sz="7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Only 60 percent of the city’s population had returned six weeks after the storm</a:t>
            </a: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endParaRPr lang="en-US" sz="7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  <a:tabLst>
                <a:tab pos="228600" algn="l"/>
              </a:tabLst>
              <a:defRPr/>
            </a:pPr>
            <a:r>
              <a:rPr lang="en-US" sz="1400" i="1" dirty="0">
                <a:latin typeface="+mn-lt"/>
              </a:rPr>
              <a:t>Significant labor shortages for most of the local businesses that have re-opened.</a:t>
            </a:r>
            <a:endParaRPr lang="en-US" sz="1400" dirty="0">
              <a:latin typeface="+mn-lt"/>
            </a:endParaRPr>
          </a:p>
          <a:p>
            <a:pPr>
              <a:defRPr/>
            </a:pPr>
            <a:r>
              <a:rPr lang="en-US" dirty="0"/>
              <a:t> </a:t>
            </a: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3886200" y="228600"/>
            <a:ext cx="4648200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600" b="1" i="1"/>
              <a:t>Hurricane Ike Impact: </a:t>
            </a:r>
            <a:r>
              <a:rPr lang="en-US" sz="1500" i="1"/>
              <a:t>Hurricane Ike struck the southeast coast of Texas on September 13, 2008 as a Category 2 storm causing an estimated damage of over $30 billion to the state with direct impacts to 29 Texan communities. Although the water quickly receded in Galveston, there was considerable recovery and rebuilding to be accomplished on the island. 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590800"/>
            <a:ext cx="4191000" cy="3505200"/>
          </a:xfrm>
          <a:prstGeom prst="rect">
            <a:avLst/>
          </a:prstGeom>
          <a:noFill/>
          <a:ln w="9525" algn="in">
            <a:solidFill>
              <a:srgbClr val="EAF8FA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136775"/>
            <a:ext cx="25495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logo tif.tif"/>
          <p:cNvPicPr>
            <a:picLocks noChangeAspect="1"/>
          </p:cNvPicPr>
          <p:nvPr/>
        </p:nvPicPr>
        <p:blipFill>
          <a:blip r:embed="rId3" cstate="print"/>
          <a:srcRect b="8571"/>
          <a:stretch>
            <a:fillRect/>
          </a:stretch>
        </p:blipFill>
        <p:spPr bwMode="auto">
          <a:xfrm>
            <a:off x="457200" y="228600"/>
            <a:ext cx="28956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505200" y="381000"/>
            <a:ext cx="53340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Aft>
                <a:spcPts val="200"/>
              </a:spcAft>
            </a:pPr>
            <a:r>
              <a:rPr lang="en-US" sz="1400" b="1" i="1"/>
              <a:t>Island Recovery:</a:t>
            </a:r>
            <a:r>
              <a:rPr lang="en-US" sz="1400"/>
              <a:t>  In the six years after Hurricane Ike, Galveston has begun to see an increase in it’s economy. In some industries, the figures meet,  if not exceed those from 2008. </a:t>
            </a:r>
            <a:r>
              <a:rPr lang="en-US"/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152400" y="1828800"/>
            <a:ext cx="4495800" cy="41862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City Financial Foundation strong and positioned for growth 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Sales Tax and Hotel Occupancy Tax Performance experiencing positive gains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Housing and Real Estate markets already continue growing  by both volume and sales price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Industrial/Maritime industries continue seeing significant new investments 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i="1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Healthcare remains one of Galveston’s leading markets with jobs and capital investments 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Education sectors seeing continued growth in enrollments and addition of new programs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i="1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Population stabilized after losses from Ike, with signs of improvement</a:t>
            </a:r>
            <a:r>
              <a:rPr lang="en-US" sz="1400" dirty="0"/>
              <a:t> </a:t>
            </a:r>
          </a:p>
          <a:p>
            <a:pPr>
              <a:buClr>
                <a:schemeClr val="accent4">
                  <a:lumMod val="75000"/>
                </a:schemeClr>
              </a:buClr>
              <a:defRPr/>
            </a:pPr>
            <a:endParaRPr lang="en-US" sz="600" dirty="0"/>
          </a:p>
          <a:p>
            <a:pPr marL="342900" indent="-342900"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pPr>
            <a:r>
              <a:rPr lang="en-US" sz="1400" i="1" dirty="0"/>
              <a:t>Galveston retains job center of Galveston County and unemployment rates dropping</a:t>
            </a:r>
            <a:endParaRPr lang="en-US" sz="1400" dirty="0"/>
          </a:p>
        </p:txBody>
      </p:sp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4" cstate="print"/>
          <a:srcRect l="17862" t="4988" r="41344" b="40550"/>
          <a:stretch>
            <a:fillRect/>
          </a:stretch>
        </p:blipFill>
        <p:spPr bwMode="auto">
          <a:xfrm>
            <a:off x="4724400" y="1371600"/>
            <a:ext cx="235108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5" cstate="print"/>
          <a:srcRect l="11433" b="9557"/>
          <a:stretch>
            <a:fillRect/>
          </a:stretch>
        </p:blipFill>
        <p:spPr bwMode="auto">
          <a:xfrm>
            <a:off x="5029200" y="3962400"/>
            <a:ext cx="3810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81000" y="228600"/>
            <a:ext cx="3200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038600" y="381000"/>
            <a:ext cx="40386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Economic Drivers of Galveston</a:t>
            </a:r>
          </a:p>
          <a:p>
            <a:pPr>
              <a:defRPr/>
            </a:pPr>
            <a:endParaRPr lang="en-US" sz="400" b="1" dirty="0">
              <a:solidFill>
                <a:schemeClr val="accent4">
                  <a:lumMod val="7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US" sz="1400" dirty="0"/>
              <a:t>Education and Healthcare</a:t>
            </a:r>
          </a:p>
          <a:p>
            <a:pPr>
              <a:defRPr/>
            </a:pPr>
            <a:endParaRPr lang="en-US" sz="400" dirty="0"/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US" sz="1400" dirty="0"/>
              <a:t>Maritime &amp; Support Service for Offshore Oil</a:t>
            </a:r>
          </a:p>
          <a:p>
            <a:pPr>
              <a:defRPr/>
            </a:pPr>
            <a:endParaRPr lang="en-US" sz="400" dirty="0"/>
          </a:p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lang="en-US" sz="1400" dirty="0"/>
              <a:t>Tourism and Hospitality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3425" y="1752600"/>
            <a:ext cx="7715250" cy="4921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 i="1" dirty="0">
                <a:latin typeface="+mn-lt"/>
              </a:rPr>
              <a:t>“…economic trends in effect prior to Hurricane Katrina – intensified after the storm…” </a:t>
            </a:r>
          </a:p>
          <a:p>
            <a:pPr>
              <a:defRPr/>
            </a:pPr>
            <a:r>
              <a:rPr lang="en-US" sz="1200" i="1" dirty="0">
                <a:latin typeface="+mn-lt"/>
              </a:rPr>
              <a:t>Brent </a:t>
            </a:r>
            <a:r>
              <a:rPr lang="en-US" sz="1200" i="1" dirty="0" err="1">
                <a:latin typeface="+mn-lt"/>
              </a:rPr>
              <a:t>Warr</a:t>
            </a:r>
            <a:r>
              <a:rPr lang="en-US" sz="1200" i="1" dirty="0">
                <a:latin typeface="+mn-lt"/>
              </a:rPr>
              <a:t>, Gulfport MS</a:t>
            </a:r>
          </a:p>
        </p:txBody>
      </p:sp>
      <p:sp>
        <p:nvSpPr>
          <p:cNvPr id="8" name="Rectangle 7"/>
          <p:cNvSpPr/>
          <p:nvPr/>
        </p:nvSpPr>
        <p:spPr>
          <a:xfrm>
            <a:off x="152400" y="2286000"/>
            <a:ext cx="3886200" cy="2108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56032" fontAlgn="auto">
              <a:spcAft>
                <a:spcPts val="0"/>
              </a:spcAft>
              <a:buSzPct val="75000"/>
              <a:buFont typeface="Wingdings 3"/>
              <a:buNone/>
              <a:defRPr/>
            </a:pP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GEDP TARGET MARKETS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: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MARITIME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SUPPORT </a:t>
            </a:r>
            <a:r>
              <a:rPr lang="en-US" sz="1400" dirty="0">
                <a:latin typeface="Calibri" pitchFamily="34" charset="0"/>
              </a:rPr>
              <a:t>SERVICE FOR OFFSHORE OIL &amp; </a:t>
            </a:r>
            <a:r>
              <a:rPr lang="en-US" sz="1400" dirty="0">
                <a:latin typeface="Calibri" pitchFamily="34" charset="0"/>
              </a:rPr>
              <a:t>GAS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EMERGING TECHNOLOGY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MIDDLE </a:t>
            </a:r>
            <a:r>
              <a:rPr lang="en-US" sz="1400" dirty="0">
                <a:latin typeface="Calibri" pitchFamily="34" charset="0"/>
              </a:rPr>
              <a:t>INCOME </a:t>
            </a:r>
            <a:r>
              <a:rPr lang="en-US" sz="1400" dirty="0">
                <a:latin typeface="Calibri" pitchFamily="34" charset="0"/>
              </a:rPr>
              <a:t>HOUSING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TOURISM </a:t>
            </a:r>
          </a:p>
          <a:p>
            <a:pPr marL="342900" lvl="1" indent="-228600" fontAlgn="auto">
              <a:spcBef>
                <a:spcPts val="324"/>
              </a:spcBef>
              <a:spcAft>
                <a:spcPts val="0"/>
              </a:spcAft>
              <a:buSzPct val="95000"/>
              <a:buFont typeface="Wingdings" pitchFamily="2" charset="2"/>
              <a:buChar char="¦"/>
              <a:defRPr/>
            </a:pPr>
            <a:r>
              <a:rPr lang="en-US" sz="1400" dirty="0">
                <a:latin typeface="Calibri" pitchFamily="34" charset="0"/>
              </a:rPr>
              <a:t>BUSINESS </a:t>
            </a:r>
            <a:r>
              <a:rPr lang="en-US" sz="1400" dirty="0">
                <a:latin typeface="Calibri" pitchFamily="34" charset="0"/>
              </a:rPr>
              <a:t>- RETENTION </a:t>
            </a:r>
            <a:r>
              <a:rPr lang="en-US" sz="1400" dirty="0">
                <a:latin typeface="Calibri" pitchFamily="34" charset="0"/>
              </a:rPr>
              <a:t>- EXPANSION - </a:t>
            </a:r>
            <a:r>
              <a:rPr lang="en-US" sz="1400" dirty="0">
                <a:latin typeface="Calibri" pitchFamily="34" charset="0"/>
              </a:rPr>
              <a:t>DIVERSIFICATION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4724400"/>
            <a:ext cx="4800600" cy="1784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cap="all" dirty="0">
                <a:solidFill>
                  <a:schemeClr val="accent4">
                    <a:lumMod val="75000"/>
                  </a:schemeClr>
                </a:solidFill>
              </a:rPr>
              <a:t>Economic Recovery and Diversification</a:t>
            </a:r>
          </a:p>
          <a:p>
            <a:pPr>
              <a:defRPr/>
            </a:pPr>
            <a:endParaRPr lang="en-US" sz="800" b="1" cap="all" dirty="0">
              <a:solidFill>
                <a:schemeClr val="accent4">
                  <a:lumMod val="75000"/>
                </a:schemeClr>
              </a:solidFill>
            </a:endParaRPr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r>
              <a:rPr lang="en-US" sz="1400" b="1" dirty="0"/>
              <a:t>Business Recovery Funding</a:t>
            </a:r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endParaRPr lang="en-US" sz="400" b="1" dirty="0"/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r>
              <a:rPr lang="en-US" sz="1400" b="1" dirty="0"/>
              <a:t>City Infrastructure and Housing</a:t>
            </a:r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endParaRPr lang="en-US" sz="400" b="1" dirty="0"/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r>
              <a:rPr lang="en-US" sz="1400" b="1" dirty="0"/>
              <a:t>UTMB – TAMUG</a:t>
            </a:r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endParaRPr lang="en-US" sz="400" b="1" dirty="0"/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r>
              <a:rPr lang="en-US" sz="1400" b="1" dirty="0"/>
              <a:t>Port of Galveston</a:t>
            </a:r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endParaRPr lang="en-US" sz="400" b="1" dirty="0"/>
          </a:p>
          <a:p>
            <a:pPr marL="971550" indent="-285750">
              <a:buFont typeface="Wingdings" panose="05000000000000000000" pitchFamily="2" charset="2"/>
              <a:buChar char="ü"/>
              <a:defRPr/>
            </a:pPr>
            <a:r>
              <a:rPr lang="en-US" sz="1400" b="1" dirty="0"/>
              <a:t>Tourism Beaches and Amenities</a:t>
            </a:r>
          </a:p>
        </p:txBody>
      </p:sp>
      <p:pic>
        <p:nvPicPr>
          <p:cNvPr id="1331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362200"/>
            <a:ext cx="3430588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Rectangle 18"/>
          <p:cNvSpPr/>
          <p:nvPr/>
        </p:nvSpPr>
        <p:spPr>
          <a:xfrm>
            <a:off x="5334000" y="3886200"/>
            <a:ext cx="1805781" cy="523220"/>
          </a:xfrm>
          <a:prstGeom prst="rect">
            <a:avLst/>
          </a:prstGeom>
          <a:solidFill>
            <a:srgbClr val="36C5E2">
              <a:alpha val="78824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Jennie Sealy Hospital</a:t>
            </a:r>
          </a:p>
        </p:txBody>
      </p:sp>
      <p:pic>
        <p:nvPicPr>
          <p:cNvPr id="13321" name="Picture 5"/>
          <p:cNvPicPr>
            <a:picLocks noChangeAspect="1" noChangeArrowheads="1"/>
          </p:cNvPicPr>
          <p:nvPr/>
        </p:nvPicPr>
        <p:blipFill>
          <a:blip r:embed="rId4" cstate="print"/>
          <a:srcRect b="26216"/>
          <a:stretch>
            <a:fillRect/>
          </a:stretch>
        </p:blipFill>
        <p:spPr bwMode="auto">
          <a:xfrm>
            <a:off x="304800" y="4368800"/>
            <a:ext cx="37338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2232819" y="4368098"/>
            <a:ext cx="1805781" cy="523220"/>
          </a:xfrm>
          <a:prstGeom prst="rect">
            <a:avLst/>
          </a:prstGeom>
          <a:solidFill>
            <a:srgbClr val="36C5E2">
              <a:alpha val="54118"/>
            </a:srgb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Additional Cruise Lines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>
          <a:xfrm>
            <a:off x="3581400" y="381000"/>
            <a:ext cx="5562600" cy="1600200"/>
          </a:xfrm>
        </p:spPr>
        <p:txBody>
          <a:bodyPr/>
          <a:lstStyle/>
          <a:p>
            <a:pPr algn="ctr" eaLnBrk="1" hangingPunct="1">
              <a:buSzPct val="75000"/>
              <a:buFont typeface="Wingdings 3" pitchFamily="18" charset="2"/>
              <a:buNone/>
            </a:pPr>
            <a:r>
              <a:rPr lang="en-US" altLang="en-US" sz="3200" b="1" smtClean="0">
                <a:solidFill>
                  <a:srgbClr val="002060"/>
                </a:solidFill>
              </a:rPr>
              <a:t>GEDP STRATEGIC </a:t>
            </a:r>
          </a:p>
          <a:p>
            <a:pPr algn="ctr" eaLnBrk="1" hangingPunct="1">
              <a:buSzPct val="75000"/>
              <a:buFont typeface="Wingdings 3" pitchFamily="18" charset="2"/>
              <a:buNone/>
            </a:pPr>
            <a:endParaRPr lang="en-US" altLang="en-US" sz="900" b="1" smtClean="0">
              <a:solidFill>
                <a:srgbClr val="002060"/>
              </a:solidFill>
            </a:endParaRPr>
          </a:p>
          <a:p>
            <a:pPr algn="ctr" eaLnBrk="1" hangingPunct="1">
              <a:buSzPct val="75000"/>
              <a:buFont typeface="Wingdings 3" pitchFamily="18" charset="2"/>
              <a:buNone/>
            </a:pPr>
            <a:r>
              <a:rPr lang="en-US" altLang="en-US" sz="3200" b="1" smtClean="0">
                <a:solidFill>
                  <a:srgbClr val="002060"/>
                </a:solidFill>
              </a:rPr>
              <a:t>INVESTMENT AREAS</a:t>
            </a:r>
            <a:endParaRPr lang="en-US" altLang="en-US" sz="2800" smtClean="0">
              <a:latin typeface="Calibri" pitchFamily="34" charset="0"/>
            </a:endParaRPr>
          </a:p>
        </p:txBody>
      </p:sp>
      <p:pic>
        <p:nvPicPr>
          <p:cNvPr id="14339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81000" y="228600"/>
            <a:ext cx="3200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828800"/>
            <a:ext cx="83058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81000" y="228600"/>
            <a:ext cx="3200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ontent Placeholder 4"/>
          <p:cNvSpPr>
            <a:spLocks noGrp="1"/>
          </p:cNvSpPr>
          <p:nvPr>
            <p:ph idx="1"/>
          </p:nvPr>
        </p:nvSpPr>
        <p:spPr>
          <a:xfrm>
            <a:off x="533400" y="4114800"/>
            <a:ext cx="8458200" cy="1828800"/>
          </a:xfrm>
        </p:spPr>
        <p:txBody>
          <a:bodyPr/>
          <a:lstStyle/>
          <a:p>
            <a:pPr eaLnBrk="1" hangingPunct="1">
              <a:buClr>
                <a:srgbClr val="002060"/>
              </a:buClr>
              <a:buSzPct val="80000"/>
              <a:buFont typeface="Wingdings" pitchFamily="2" charset="2"/>
              <a:buChar char="Ø"/>
              <a:defRPr/>
            </a:pPr>
            <a:r>
              <a:rPr lang="en-US" altLang="en-US" sz="1800" dirty="0" smtClean="0">
                <a:latin typeface="Calibri" pitchFamily="34" charset="0"/>
              </a:rPr>
              <a:t>Disaster Planning and Preparedness </a:t>
            </a:r>
            <a:r>
              <a:rPr lang="en-US" altLang="en-US" sz="1800" b="1" dirty="0" smtClean="0">
                <a:latin typeface="Calibri" pitchFamily="34" charset="0"/>
              </a:rPr>
              <a:t>mitigates</a:t>
            </a:r>
            <a:r>
              <a:rPr lang="en-US" altLang="en-US" sz="1800" dirty="0" smtClean="0">
                <a:latin typeface="Calibri" pitchFamily="34" charset="0"/>
              </a:rPr>
              <a:t> against financial loss and hardship</a:t>
            </a:r>
          </a:p>
          <a:p>
            <a:pPr eaLnBrk="1" hangingPunct="1">
              <a:buClr>
                <a:srgbClr val="002060"/>
              </a:buClr>
              <a:buSzPct val="80000"/>
              <a:buFont typeface="Wingdings" pitchFamily="2" charset="2"/>
              <a:buChar char="Ø"/>
              <a:defRPr/>
            </a:pPr>
            <a:r>
              <a:rPr lang="en-US" altLang="en-US" sz="1800" dirty="0" smtClean="0">
                <a:latin typeface="Calibri" pitchFamily="34" charset="0"/>
              </a:rPr>
              <a:t>Businesses are left to their own determination and ingenuity</a:t>
            </a:r>
          </a:p>
          <a:p>
            <a:pPr eaLnBrk="1" hangingPunct="1">
              <a:buClr>
                <a:srgbClr val="002060"/>
              </a:buClr>
              <a:buSzPct val="80000"/>
              <a:buFont typeface="Wingdings" pitchFamily="2" charset="2"/>
              <a:buChar char="Ø"/>
              <a:defRPr/>
            </a:pPr>
            <a:r>
              <a:rPr lang="en-US" altLang="en-US" sz="1800" dirty="0" smtClean="0">
                <a:latin typeface="Calibri" pitchFamily="34" charset="0"/>
              </a:rPr>
              <a:t>Economic Development organizations can play a pivotal role in providing resources and/or stability to the redevelopment and revitalization of their communities</a:t>
            </a:r>
          </a:p>
          <a:p>
            <a:pPr eaLnBrk="1" hangingPunct="1">
              <a:buClr>
                <a:srgbClr val="002060"/>
              </a:buClr>
              <a:buSzPct val="80000"/>
              <a:buFont typeface="Wingdings" pitchFamily="2" charset="2"/>
              <a:buChar char="Ø"/>
              <a:defRPr/>
            </a:pPr>
            <a:r>
              <a:rPr lang="en-US" altLang="en-US" sz="1800" dirty="0" smtClean="0">
                <a:latin typeface="Calibri" pitchFamily="34" charset="0"/>
              </a:rPr>
              <a:t>Economic Development is a marathon, not a sprint</a:t>
            </a:r>
          </a:p>
          <a:p>
            <a:pPr marL="109537" indent="0" eaLnBrk="1" hangingPunct="1">
              <a:buClr>
                <a:srgbClr val="002060"/>
              </a:buClr>
              <a:buSzPct val="80000"/>
              <a:buFont typeface="Wingdings 3" pitchFamily="18" charset="2"/>
              <a:buNone/>
              <a:defRPr/>
            </a:pPr>
            <a:endParaRPr lang="en-US" altLang="en-US" sz="1800" dirty="0" smtClean="0">
              <a:latin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667000"/>
            <a:ext cx="3701539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>
              <a:extrusionClr>
                <a:schemeClr val="bg1">
                  <a:lumMod val="75000"/>
                </a:schemeClr>
              </a:extrusionClr>
              <a:contourClr>
                <a:schemeClr val="bg1">
                  <a:lumMod val="8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i="1" spc="300" dirty="0">
                <a:ln w="11430">
                  <a:noFill/>
                </a:ln>
                <a:solidFill>
                  <a:srgbClr val="002663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G Omega" pitchFamily="34" charset="0"/>
                <a:cs typeface="+mn-cs"/>
              </a:rPr>
              <a:t>Lessons Learned</a:t>
            </a:r>
            <a:endParaRPr lang="en-US" sz="3200" b="1" i="1" spc="300" dirty="0">
              <a:ln w="11430">
                <a:noFill/>
              </a:ln>
              <a:solidFill>
                <a:srgbClr val="00266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G Omega" pitchFamily="34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91000" y="533400"/>
            <a:ext cx="4267200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cap="small" dirty="0">
                <a:solidFill>
                  <a:schemeClr val="accent4">
                    <a:lumMod val="75000"/>
                  </a:schemeClr>
                </a:solidFill>
              </a:rPr>
              <a:t>GEDP Initiatives:</a:t>
            </a:r>
            <a:endParaRPr lang="en-US" sz="1600" b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defRPr/>
            </a:pPr>
            <a:endParaRPr lang="en-US" sz="400" dirty="0"/>
          </a:p>
          <a:p>
            <a:pPr>
              <a:defRPr/>
            </a:pPr>
            <a:r>
              <a:rPr lang="en-US" sz="1400" dirty="0">
                <a:latin typeface="+mn-lt"/>
              </a:rPr>
              <a:t>The GEDP maintains focus on expanding Galveston Island employment and tax bases through: </a:t>
            </a:r>
          </a:p>
          <a:p>
            <a:pPr>
              <a:defRPr/>
            </a:pPr>
            <a:endParaRPr lang="en-US" sz="400" dirty="0"/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Business Recovery Activities - Over $100 million in business development / recovery resources facilitated by GEDP since 2008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en-US" sz="400" dirty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GEDP Disaster Recovery Guide &amp; Business Recovery Task Force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en-US" sz="400" dirty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GEDP Economic Development Summit</a:t>
            </a:r>
          </a:p>
          <a:p>
            <a:pPr>
              <a:defRPr/>
            </a:pPr>
            <a:endParaRPr lang="en-US" sz="400" i="1" dirty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GEDP  Annual Plan of Work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en-US" sz="400" dirty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Information Clearinghouse </a:t>
            </a: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endParaRPr lang="en-US" sz="400" i="1" dirty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  <a:defRPr/>
            </a:pPr>
            <a:r>
              <a:rPr lang="en-US" sz="1400" i="1" dirty="0">
                <a:latin typeface="+mn-lt"/>
              </a:rPr>
              <a:t>GEDP Investor Profile magazine</a:t>
            </a:r>
            <a:endParaRPr lang="en-US" sz="1400" dirty="0">
              <a:latin typeface="+mn-lt"/>
            </a:endParaRPr>
          </a:p>
          <a:p>
            <a:pPr>
              <a:defRPr/>
            </a:pPr>
            <a:r>
              <a:rPr lang="en-US" sz="1200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logo tif.tif"/>
          <p:cNvPicPr>
            <a:picLocks noChangeAspect="1"/>
          </p:cNvPicPr>
          <p:nvPr/>
        </p:nvPicPr>
        <p:blipFill>
          <a:blip r:embed="rId2" cstate="print"/>
          <a:srcRect b="8571"/>
          <a:stretch>
            <a:fillRect/>
          </a:stretch>
        </p:blipFill>
        <p:spPr bwMode="auto">
          <a:xfrm>
            <a:off x="381000" y="228600"/>
            <a:ext cx="32004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057400"/>
            <a:ext cx="8458200" cy="4102100"/>
          </a:xfrm>
        </p:spPr>
        <p:txBody>
          <a:bodyPr>
            <a:normAutofit fontScale="92500" lnSpcReduction="20000"/>
          </a:bodyPr>
          <a:lstStyle/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i="1" dirty="0" smtClean="0">
                <a:solidFill>
                  <a:srgbClr val="002663"/>
                </a:solidFill>
              </a:rPr>
              <a:t>FOR ADDITIONAL INFORMATION ,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3200" b="1" i="1" dirty="0" smtClean="0">
                <a:solidFill>
                  <a:srgbClr val="002663"/>
                </a:solidFill>
              </a:rPr>
              <a:t>CONTACT :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dirty="0" smtClean="0"/>
              <a:t>=============================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b="1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spc="200" dirty="0" smtClean="0"/>
              <a:t>GALVESTON ECONOMIC 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b="1" spc="200" dirty="0" smtClean="0"/>
              <a:t>DEVELOPMENT PARTNERSHIP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b="1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/>
              <a:t>409-770-0216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/>
              <a:t>1700 Strand – UTMB Customs House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1300" dirty="0" smtClean="0"/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/>
              <a:t>www.gedp.org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4102</TotalTime>
  <Words>459</Words>
  <Application>Microsoft Office PowerPoint</Application>
  <PresentationFormat>On-screen Show (4:3)</PresentationFormat>
  <Paragraphs>104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Lucida Sans Unicode</vt:lpstr>
      <vt:lpstr>Wingdings 3</vt:lpstr>
      <vt:lpstr>Verdana</vt:lpstr>
      <vt:lpstr>Wingdings 2</vt:lpstr>
      <vt:lpstr>Calibri</vt:lpstr>
      <vt:lpstr>Wingdings</vt:lpstr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Michele</dc:creator>
  <cp:lastModifiedBy>Louise</cp:lastModifiedBy>
  <cp:revision>172</cp:revision>
  <dcterms:created xsi:type="dcterms:W3CDTF">2011-09-13T20:41:59Z</dcterms:created>
  <dcterms:modified xsi:type="dcterms:W3CDTF">2015-02-24T22:09:07Z</dcterms:modified>
</cp:coreProperties>
</file>