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theme/theme5.xml" ContentType="application/vnd.openxmlformats-officedocument.theme+xml"/>
  <Override PartName="/ppt/notesSlides/notesSlide2.xml" ContentType="application/vnd.openxmlformats-officedocument.presentationml.notesSlide+xml"/>
  <Override PartName="/customXml/itemProps1.xml" ContentType="application/vnd.openxmlformats-officedocument.customXmlProperties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drawings/drawing2.xml" ContentType="application/vnd.openxmlformats-officedocument.drawingml.chartshapes+xml"/>
  <Override PartName="/ppt/slideMasters/slideMaster19.xml" ContentType="application/vnd.openxmlformats-officedocument.presentationml.slideMaster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Default Extension="xml" ContentType="application/xml"/>
  <Override PartName="/ppt/slideMasters/slideMaster26.xml" ContentType="application/vnd.openxmlformats-officedocument.presentationml.slideMaster+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18.xml" ContentType="application/vnd.openxmlformats-officedocument.theme+xml"/>
  <Default Extension="docx" ContentType="application/vnd.openxmlformats-officedocument.wordprocessingml.document"/>
  <Override PartName="/ppt/theme/themeOverride1.xml" ContentType="application/vnd.openxmlformats-officedocument.themeOverride+xml"/>
  <Override PartName="/ppt/slideMasters/slideMaster15.xml" ContentType="application/vnd.openxmlformats-officedocument.presentationml.slideMaster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docProps/custom.xml" ContentType="application/vnd.openxmlformats-officedocument.custom-properties+xml"/>
  <Override PartName="/ppt/slideMasters/slideMaster8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22.xml" ContentType="application/vnd.openxmlformats-officedocument.presentationml.slideMaster+xml"/>
  <Override PartName="/ppt/theme/theme14.xml" ContentType="application/vnd.openxmlformats-officedocument.theme+xml"/>
  <Override PartName="/ppt/theme/theme25.xml" ContentType="application/vnd.openxmlformats-officedocument.theme+xml"/>
  <Override PartName="/ppt/notesSlides/notesSlide12.xml" ContentType="application/vnd.openxmlformats-officedocument.presentationml.notesSlide+xml"/>
  <Override PartName="/ppt/theme/theme21.xml" ContentType="application/vnd.openxmlformats-officedocument.theme+xml"/>
  <Override PartName="/ppt/notesSlides/notesSlide7.xml" ContentType="application/vnd.openxmlformats-officedocument.presentationml.notesSlide+xml"/>
  <Override PartName="/ppt/charts/chart3.xml" ContentType="application/vnd.openxmlformats-officedocument.drawingml.chart+xml"/>
  <Override PartName="/ppt/slideMasters/slideMaster4.xml" ContentType="application/vnd.openxmlformats-officedocument.presentationml.slideMaster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theme/theme6.xml" ContentType="application/vnd.openxmlformats-officedocument.theme+xml"/>
  <Override PartName="/ppt/theme/theme10.xml" ContentType="application/vnd.openxmlformats-officedocument.theme+xml"/>
  <Override PartName="/customXml/itemProps2.xml" ContentType="application/vnd.openxmlformats-officedocument.customXml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Layouts/slideLayout29.xml" ContentType="application/vnd.openxmlformats-officedocument.presentationml.slideLayout+xml"/>
  <Override PartName="/ppt/notesSlides/notesSlide3.xml" ContentType="application/vnd.openxmlformats-officedocument.presentationml.notes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slideLayouts/slideLayout18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33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25.xml" ContentType="application/vnd.openxmlformats-officedocument.presentationml.slideLayout+xml"/>
  <Default Extension="emf" ContentType="image/x-emf"/>
  <Override PartName="/ppt/presentation.xml" ContentType="application/vnd.openxmlformats-officedocument.presentationml.presentation.main+xml"/>
  <Override PartName="/ppt/slideMasters/slideMaster16.xml" ContentType="application/vnd.openxmlformats-officedocument.presentationml.slideMaster+xml"/>
  <Override PartName="/ppt/slides/slide2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4.xml" ContentType="application/vnd.openxmlformats-officedocument.presentationml.slideLayout+xml"/>
  <Override PartName="/ppt/theme/theme19.xml" ContentType="application/vnd.openxmlformats-officedocument.theme+xml"/>
  <Override PartName="/ppt/slideLayouts/slideLayout32.xml" ContentType="application/vnd.openxmlformats-officedocument.presentationml.slideLayout+xml"/>
  <Override PartName="/ppt/theme/themeOverride2.xml" ContentType="application/vnd.openxmlformats-officedocument.themeOverride+xml"/>
  <Override PartName="/docProps/app.xml" ContentType="application/vnd.openxmlformats-officedocument.extended-properties+xml"/>
  <Override PartName="/ppt/slideMasters/slideMaster23.xml" ContentType="application/vnd.openxmlformats-officedocument.presentationml.slideMaster+xml"/>
  <Override PartName="/ppt/slides/slide11.xml" ContentType="application/vnd.openxmlformats-officedocument.presentationml.slide+xml"/>
  <Override PartName="/ppt/slides/slide40.xml" ContentType="application/vnd.openxmlformats-officedocument.presentationml.slide+xml"/>
  <Override PartName="/ppt/slideLayouts/slideLayout21.xml" ContentType="application/vnd.openxmlformats-officedocument.presentationml.slideLayout+xml"/>
  <Override PartName="/ppt/theme/theme26.xml" ContentType="application/vnd.openxmlformats-officedocument.theme+xml"/>
  <Override PartName="/ppt/notesSlides/notesSlide13.xml" ContentType="application/vnd.openxmlformats-officedocument.presentationml.notesSlide+xml"/>
  <Override PartName="/ppt/slideMasters/slideMaster9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Layouts/slideLayout10.xml" ContentType="application/vnd.openxmlformats-officedocument.presentationml.slideLayout+xml"/>
  <Override PartName="/ppt/theme/theme15.xml" ContentType="application/vnd.openxmlformats-officedocument.theme+xml"/>
  <Default Extension="vml" ContentType="application/vnd.openxmlformats-officedocument.vmlDrawing"/>
  <Override PartName="/ppt/notesSlides/notesSlide8.xml" ContentType="application/vnd.openxmlformats-officedocument.presentationml.notesSlide+xml"/>
  <Override PartName="/ppt/theme/theme22.xml" ContentType="application/vnd.openxmlformats-officedocument.theme+xml"/>
  <Override PartName="/ppt/charts/chart4.xml" ContentType="application/vnd.openxmlformats-officedocument.drawingml.chart+xml"/>
  <Override PartName="/ppt/slideMasters/slideMaster5.xml" ContentType="application/vnd.openxmlformats-officedocument.presentationml.slideMaster+xml"/>
  <Override PartName="/ppt/slides/slide49.xml" ContentType="application/vnd.openxmlformats-officedocument.presentationml.slide+xml"/>
  <Override PartName="/ppt/handoutMasters/handoutMaster1.xml" ContentType="application/vnd.openxmlformats-officedocument.presentationml.handoutMaster+xml"/>
  <Override PartName="/ppt/theme/theme7.xml" ContentType="application/vnd.openxmlformats-officedocument.theme+xml"/>
  <Override PartName="/ppt/theme/theme11.xml" ContentType="application/vnd.openxmlformats-officedocument.them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customXml/itemProps3.xml" ContentType="application/vnd.openxmlformats-officedocument.customXml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Override3.xml" ContentType="application/vnd.openxmlformats-officedocument.themeOverride+xml"/>
  <Default Extension="rels" ContentType="application/vnd.openxmlformats-package.relationships+xml"/>
  <Override PartName="/ppt/slideMasters/slideMaster17.xml" ContentType="application/vnd.openxmlformats-officedocument.presentationml.slideMaster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Masters/slideMaster24.xml" ContentType="application/vnd.openxmlformats-officedocument.presentationml.slideMaster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theme/theme16.xml" ContentType="application/vnd.openxmlformats-officedocument.theme+xml"/>
  <Override PartName="/ppt/theme/theme27.xml" ContentType="application/vnd.openxmlformats-officedocument.theme+xml"/>
  <Override PartName="/ppt/notesSlides/notesSlide14.xml" ContentType="application/vnd.openxmlformats-officedocument.presentationml.notesSlide+xml"/>
  <Override PartName="/ppt/slideMasters/slideMaster13.xml" ContentType="application/vnd.openxmlformats-officedocument.presentationml.slideMaster+xml"/>
  <Override PartName="/ppt/theme/theme23.xml" ContentType="application/vnd.openxmlformats-officedocument.theme+xml"/>
  <Override PartName="/ppt/notesSlides/notesSlide9.xml" ContentType="application/vnd.openxmlformats-officedocument.presentationml.notesSlide+xml"/>
  <Override PartName="/ppt/slideMasters/slideMaster6.xml" ContentType="application/vnd.openxmlformats-officedocument.presentationml.slideMaster+xml"/>
  <Override PartName="/ppt/slideMasters/slideMaster20.xml" ContentType="application/vnd.openxmlformats-officedocument.presentationml.slideMaster+xml"/>
  <Override PartName="/ppt/theme/theme8.xml" ContentType="application/vnd.openxmlformats-officedocument.theme+xml"/>
  <Override PartName="/ppt/theme/theme12.xml" ContentType="application/vnd.openxmlformats-officedocument.theme+xml"/>
  <Override PartName="/ppt/notesSlides/notesSlide10.xml" ContentType="application/vnd.openxmlformats-officedocument.presentationml.notesSlide+xml"/>
  <Override PartName="/ppt/charts/chart5.xml" ContentType="application/vnd.openxmlformats-officedocument.drawingml.chart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charts/chart1.xml" ContentType="application/vnd.openxmlformats-officedocument.drawingml.chart+xml"/>
  <Override PartName="/ppt/slideMasters/slideMaster2.xml" ContentType="application/vnd.openxmlformats-officedocument.presentationml.slideMaster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theme/theme4.xml" ContentType="application/vnd.openxmlformats-officedocument.theme+xml"/>
  <Override PartName="/ppt/slideLayouts/slideLayout3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46.xml" ContentType="application/vnd.openxmlformats-officedocument.presentationml.slide+xml"/>
  <Override PartName="/ppt/slideLayouts/slideLayout5.xml" ContentType="application/vnd.openxmlformats-officedocument.presentationml.slideLayout+xml"/>
  <Override PartName="/ppt/slideLayouts/slideLayout27.xml" ContentType="application/vnd.openxmlformats-officedocument.presentationml.slideLayout+xml"/>
  <Override PartName="/ppt/drawings/drawing1.xml" ContentType="application/vnd.openxmlformats-officedocument.drawingml.chartshapes+xml"/>
  <Override PartName="/ppt/slideMasters/slideMaster18.xml" ContentType="application/vnd.openxmlformats-officedocument.presentationml.slideMaster+xml"/>
  <Override PartName="/ppt/slides/slide24.xml" ContentType="application/vnd.openxmlformats-officedocument.presentationml.slide+xml"/>
  <Override PartName="/ppt/slides/slide35.xml" ContentType="application/vnd.openxmlformats-officedocument.presentationml.slide+xml"/>
  <Default Extension="jpeg" ContentType="image/jpeg"/>
  <Override PartName="/ppt/slideLayouts/slideLayout16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Override4.xml" ContentType="application/vnd.openxmlformats-officedocument.themeOverride+xml"/>
  <Override PartName="/ppt/slideMasters/slideMaster25.xml" ContentType="application/vnd.openxmlformats-officedocument.presentationml.slideMaster+xml"/>
  <Override PartName="/ppt/slides/slide13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8.xml" ContentType="application/vnd.openxmlformats-officedocument.theme+xml"/>
  <Override PartName="/ppt/slideMasters/slideMaster14.xml" ContentType="application/vnd.openxmlformats-officedocument.presentationml.slideMaster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theme/theme17.xml" ContentType="application/vnd.openxmlformats-officedocument.theme+xml"/>
  <Override PartName="/ppt/slideLayouts/slideLayout30.xml" ContentType="application/vnd.openxmlformats-officedocument.presentationml.slideLayout+xml"/>
  <Override PartName="/ppt/slideMasters/slideMaster21.xml" ContentType="application/vnd.openxmlformats-officedocument.presentationml.slideMaster+xml"/>
  <Override PartName="/ppt/theme/theme24.xml" ContentType="application/vnd.openxmlformats-officedocument.theme+xml"/>
  <Override PartName="/ppt/notesSlides/notesSlide11.xml" ContentType="application/vnd.openxmlformats-officedocument.presentationml.notesSlide+xml"/>
  <Override PartName="/ppt/slideMasters/slideMaster7.xml" ContentType="application/vnd.openxmlformats-officedocument.presentationml.slideMaster+xml"/>
  <Override PartName="/ppt/slideMasters/slideMaster10.xml" ContentType="application/vnd.openxmlformats-officedocument.presentationml.slideMaster+xml"/>
  <Override PartName="/ppt/theme/theme9.xml" ContentType="application/vnd.openxmlformats-officedocument.theme+xml"/>
  <Override PartName="/ppt/theme/theme13.xml" ContentType="application/vnd.openxmlformats-officedocument.them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theme/theme20.xml" ContentType="application/vnd.openxmlformats-officedocument.theme+xml"/>
  <Override PartName="/ppt/charts/chart2.xml" ContentType="application/vnd.openxmlformats-officedocument.drawingml.char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533f1914b80f4e9b" Type="http://schemas.microsoft.com/office/2007/relationships/ui/extensibility" Target="customUI/customUI14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4"/>
    <p:sldMasterId id="2147483662" r:id="rId5"/>
    <p:sldMasterId id="2147483664" r:id="rId6"/>
    <p:sldMasterId id="2147483666" r:id="rId7"/>
    <p:sldMasterId id="2147483668" r:id="rId8"/>
    <p:sldMasterId id="2147483670" r:id="rId9"/>
    <p:sldMasterId id="2147483672" r:id="rId10"/>
    <p:sldMasterId id="2147483674" r:id="rId11"/>
    <p:sldMasterId id="2147483676" r:id="rId12"/>
    <p:sldMasterId id="2147483678" r:id="rId13"/>
    <p:sldMasterId id="2147483680" r:id="rId14"/>
    <p:sldMasterId id="2147483682" r:id="rId15"/>
    <p:sldMasterId id="2147483684" r:id="rId16"/>
    <p:sldMasterId id="2147483686" r:id="rId17"/>
    <p:sldMasterId id="2147483688" r:id="rId18"/>
    <p:sldMasterId id="2147483690" r:id="rId19"/>
    <p:sldMasterId id="2147483692" r:id="rId20"/>
    <p:sldMasterId id="2147483694" r:id="rId21"/>
    <p:sldMasterId id="2147483696" r:id="rId22"/>
    <p:sldMasterId id="2147483698" r:id="rId23"/>
    <p:sldMasterId id="2147483700" r:id="rId24"/>
    <p:sldMasterId id="2147483702" r:id="rId25"/>
    <p:sldMasterId id="2147483704" r:id="rId26"/>
    <p:sldMasterId id="2147483706" r:id="rId27"/>
    <p:sldMasterId id="2147483708" r:id="rId28"/>
    <p:sldMasterId id="2147483710" r:id="rId29"/>
  </p:sldMasterIdLst>
  <p:notesMasterIdLst>
    <p:notesMasterId r:id="rId82"/>
  </p:notesMasterIdLst>
  <p:handoutMasterIdLst>
    <p:handoutMasterId r:id="rId83"/>
  </p:handoutMasterIdLst>
  <p:sldIdLst>
    <p:sldId id="349" r:id="rId30"/>
    <p:sldId id="358" r:id="rId31"/>
    <p:sldId id="377" r:id="rId32"/>
    <p:sldId id="360" r:id="rId33"/>
    <p:sldId id="361" r:id="rId34"/>
    <p:sldId id="362" r:id="rId35"/>
    <p:sldId id="363" r:id="rId36"/>
    <p:sldId id="364" r:id="rId37"/>
    <p:sldId id="365" r:id="rId38"/>
    <p:sldId id="366" r:id="rId39"/>
    <p:sldId id="367" r:id="rId40"/>
    <p:sldId id="368" r:id="rId41"/>
    <p:sldId id="369" r:id="rId42"/>
    <p:sldId id="370" r:id="rId43"/>
    <p:sldId id="371" r:id="rId44"/>
    <p:sldId id="372" r:id="rId45"/>
    <p:sldId id="373" r:id="rId46"/>
    <p:sldId id="374" r:id="rId47"/>
    <p:sldId id="375" r:id="rId48"/>
    <p:sldId id="376" r:id="rId49"/>
    <p:sldId id="378" r:id="rId50"/>
    <p:sldId id="357" r:id="rId51"/>
    <p:sldId id="350" r:id="rId52"/>
    <p:sldId id="351" r:id="rId53"/>
    <p:sldId id="352" r:id="rId54"/>
    <p:sldId id="353" r:id="rId55"/>
    <p:sldId id="354" r:id="rId56"/>
    <p:sldId id="355" r:id="rId57"/>
    <p:sldId id="356" r:id="rId58"/>
    <p:sldId id="379" r:id="rId59"/>
    <p:sldId id="257" r:id="rId60"/>
    <p:sldId id="301" r:id="rId61"/>
    <p:sldId id="339" r:id="rId62"/>
    <p:sldId id="347" r:id="rId63"/>
    <p:sldId id="346" r:id="rId64"/>
    <p:sldId id="345" r:id="rId65"/>
    <p:sldId id="340" r:id="rId66"/>
    <p:sldId id="334" r:id="rId67"/>
    <p:sldId id="338" r:id="rId68"/>
    <p:sldId id="336" r:id="rId69"/>
    <p:sldId id="341" r:id="rId70"/>
    <p:sldId id="342" r:id="rId71"/>
    <p:sldId id="344" r:id="rId72"/>
    <p:sldId id="294" r:id="rId73"/>
    <p:sldId id="318" r:id="rId74"/>
    <p:sldId id="317" r:id="rId75"/>
    <p:sldId id="319" r:id="rId76"/>
    <p:sldId id="348" r:id="rId77"/>
    <p:sldId id="320" r:id="rId78"/>
    <p:sldId id="333" r:id="rId79"/>
    <p:sldId id="316" r:id="rId80"/>
    <p:sldId id="359" r:id="rId81"/>
  </p:sldIdLst>
  <p:sldSz cx="9144000" cy="6858000" type="screen4x3"/>
  <p:notesSz cx="6773863" cy="9659938"/>
  <p:defaultTextStyle>
    <a:defPPr>
      <a:defRPr lang="en-AU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452A0"/>
    <a:srgbClr val="042C50"/>
    <a:srgbClr val="3A5DAE"/>
    <a:srgbClr val="78BE20"/>
    <a:srgbClr val="D22630"/>
    <a:srgbClr val="083150"/>
    <a:srgbClr val="85BC3F"/>
    <a:srgbClr val="68B52B"/>
    <a:srgbClr val="CC3300"/>
    <a:srgbClr val="8CC31D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189" autoAdjust="0"/>
    <p:restoredTop sz="71466" autoAdjust="0"/>
  </p:normalViewPr>
  <p:slideViewPr>
    <p:cSldViewPr>
      <p:cViewPr>
        <p:scale>
          <a:sx n="76" d="100"/>
          <a:sy n="76" d="100"/>
        </p:scale>
        <p:origin x="-78" y="19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1" d="100"/>
          <a:sy n="81" d="100"/>
        </p:scale>
        <p:origin x="3282" y="96"/>
      </p:cViewPr>
      <p:guideLst/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Master" Target="slideMasters/slideMaster10.xml"/><Relationship Id="rId18" Type="http://schemas.openxmlformats.org/officeDocument/2006/relationships/slideMaster" Target="slideMasters/slideMaster15.xml"/><Relationship Id="rId26" Type="http://schemas.openxmlformats.org/officeDocument/2006/relationships/slideMaster" Target="slideMasters/slideMaster23.xml"/><Relationship Id="rId39" Type="http://schemas.openxmlformats.org/officeDocument/2006/relationships/slide" Target="slides/slide10.xml"/><Relationship Id="rId21" Type="http://schemas.openxmlformats.org/officeDocument/2006/relationships/slideMaster" Target="slideMasters/slideMaster18.xml"/><Relationship Id="rId34" Type="http://schemas.openxmlformats.org/officeDocument/2006/relationships/slide" Target="slides/slide5.xml"/><Relationship Id="rId42" Type="http://schemas.openxmlformats.org/officeDocument/2006/relationships/slide" Target="slides/slide13.xml"/><Relationship Id="rId47" Type="http://schemas.openxmlformats.org/officeDocument/2006/relationships/slide" Target="slides/slide18.xml"/><Relationship Id="rId50" Type="http://schemas.openxmlformats.org/officeDocument/2006/relationships/slide" Target="slides/slide21.xml"/><Relationship Id="rId55" Type="http://schemas.openxmlformats.org/officeDocument/2006/relationships/slide" Target="slides/slide26.xml"/><Relationship Id="rId63" Type="http://schemas.openxmlformats.org/officeDocument/2006/relationships/slide" Target="slides/slide34.xml"/><Relationship Id="rId68" Type="http://schemas.openxmlformats.org/officeDocument/2006/relationships/slide" Target="slides/slide39.xml"/><Relationship Id="rId76" Type="http://schemas.openxmlformats.org/officeDocument/2006/relationships/slide" Target="slides/slide47.xml"/><Relationship Id="rId84" Type="http://schemas.openxmlformats.org/officeDocument/2006/relationships/presProps" Target="presProps.xml"/><Relationship Id="rId7" Type="http://schemas.openxmlformats.org/officeDocument/2006/relationships/slideMaster" Target="slideMasters/slideMaster4.xml"/><Relationship Id="rId71" Type="http://schemas.openxmlformats.org/officeDocument/2006/relationships/slide" Target="slides/slide42.xml"/><Relationship Id="rId2" Type="http://schemas.openxmlformats.org/officeDocument/2006/relationships/customXml" Target="../customXml/item2.xml"/><Relationship Id="rId16" Type="http://schemas.openxmlformats.org/officeDocument/2006/relationships/slideMaster" Target="slideMasters/slideMaster13.xml"/><Relationship Id="rId29" Type="http://schemas.openxmlformats.org/officeDocument/2006/relationships/slideMaster" Target="slideMasters/slideMaster26.xml"/><Relationship Id="rId11" Type="http://schemas.openxmlformats.org/officeDocument/2006/relationships/slideMaster" Target="slideMasters/slideMaster8.xml"/><Relationship Id="rId24" Type="http://schemas.openxmlformats.org/officeDocument/2006/relationships/slideMaster" Target="slideMasters/slideMaster21.xml"/><Relationship Id="rId32" Type="http://schemas.openxmlformats.org/officeDocument/2006/relationships/slide" Target="slides/slide3.xml"/><Relationship Id="rId37" Type="http://schemas.openxmlformats.org/officeDocument/2006/relationships/slide" Target="slides/slide8.xml"/><Relationship Id="rId40" Type="http://schemas.openxmlformats.org/officeDocument/2006/relationships/slide" Target="slides/slide11.xml"/><Relationship Id="rId45" Type="http://schemas.openxmlformats.org/officeDocument/2006/relationships/slide" Target="slides/slide16.xml"/><Relationship Id="rId53" Type="http://schemas.openxmlformats.org/officeDocument/2006/relationships/slide" Target="slides/slide24.xml"/><Relationship Id="rId58" Type="http://schemas.openxmlformats.org/officeDocument/2006/relationships/slide" Target="slides/slide29.xml"/><Relationship Id="rId66" Type="http://schemas.openxmlformats.org/officeDocument/2006/relationships/slide" Target="slides/slide37.xml"/><Relationship Id="rId74" Type="http://schemas.openxmlformats.org/officeDocument/2006/relationships/slide" Target="slides/slide45.xml"/><Relationship Id="rId79" Type="http://schemas.openxmlformats.org/officeDocument/2006/relationships/slide" Target="slides/slide50.xml"/><Relationship Id="rId87" Type="http://schemas.openxmlformats.org/officeDocument/2006/relationships/tableStyles" Target="tableStyles.xml"/><Relationship Id="rId5" Type="http://schemas.openxmlformats.org/officeDocument/2006/relationships/slideMaster" Target="slideMasters/slideMaster2.xml"/><Relationship Id="rId61" Type="http://schemas.openxmlformats.org/officeDocument/2006/relationships/slide" Target="slides/slide32.xml"/><Relationship Id="rId82" Type="http://schemas.openxmlformats.org/officeDocument/2006/relationships/notesMaster" Target="notesMasters/notesMaster1.xml"/><Relationship Id="rId19" Type="http://schemas.openxmlformats.org/officeDocument/2006/relationships/slideMaster" Target="slideMasters/slideMaster16.xml"/><Relationship Id="rId4" Type="http://schemas.openxmlformats.org/officeDocument/2006/relationships/slideMaster" Target="slideMasters/slideMaster1.xml"/><Relationship Id="rId9" Type="http://schemas.openxmlformats.org/officeDocument/2006/relationships/slideMaster" Target="slideMasters/slideMaster6.xml"/><Relationship Id="rId14" Type="http://schemas.openxmlformats.org/officeDocument/2006/relationships/slideMaster" Target="slideMasters/slideMaster11.xml"/><Relationship Id="rId22" Type="http://schemas.openxmlformats.org/officeDocument/2006/relationships/slideMaster" Target="slideMasters/slideMaster19.xml"/><Relationship Id="rId27" Type="http://schemas.openxmlformats.org/officeDocument/2006/relationships/slideMaster" Target="slideMasters/slideMaster24.xml"/><Relationship Id="rId30" Type="http://schemas.openxmlformats.org/officeDocument/2006/relationships/slide" Target="slides/slide1.xml"/><Relationship Id="rId35" Type="http://schemas.openxmlformats.org/officeDocument/2006/relationships/slide" Target="slides/slide6.xml"/><Relationship Id="rId43" Type="http://schemas.openxmlformats.org/officeDocument/2006/relationships/slide" Target="slides/slide14.xml"/><Relationship Id="rId48" Type="http://schemas.openxmlformats.org/officeDocument/2006/relationships/slide" Target="slides/slide19.xml"/><Relationship Id="rId56" Type="http://schemas.openxmlformats.org/officeDocument/2006/relationships/slide" Target="slides/slide27.xml"/><Relationship Id="rId64" Type="http://schemas.openxmlformats.org/officeDocument/2006/relationships/slide" Target="slides/slide35.xml"/><Relationship Id="rId69" Type="http://schemas.openxmlformats.org/officeDocument/2006/relationships/slide" Target="slides/slide40.xml"/><Relationship Id="rId77" Type="http://schemas.openxmlformats.org/officeDocument/2006/relationships/slide" Target="slides/slide48.xml"/><Relationship Id="rId8" Type="http://schemas.openxmlformats.org/officeDocument/2006/relationships/slideMaster" Target="slideMasters/slideMaster5.xml"/><Relationship Id="rId51" Type="http://schemas.openxmlformats.org/officeDocument/2006/relationships/slide" Target="slides/slide22.xml"/><Relationship Id="rId72" Type="http://schemas.openxmlformats.org/officeDocument/2006/relationships/slide" Target="slides/slide43.xml"/><Relationship Id="rId80" Type="http://schemas.openxmlformats.org/officeDocument/2006/relationships/slide" Target="slides/slide51.xml"/><Relationship Id="rId85" Type="http://schemas.openxmlformats.org/officeDocument/2006/relationships/viewProps" Target="viewProps.xml"/><Relationship Id="rId3" Type="http://schemas.openxmlformats.org/officeDocument/2006/relationships/customXml" Target="../customXml/item3.xml"/><Relationship Id="rId12" Type="http://schemas.openxmlformats.org/officeDocument/2006/relationships/slideMaster" Target="slideMasters/slideMaster9.xml"/><Relationship Id="rId17" Type="http://schemas.openxmlformats.org/officeDocument/2006/relationships/slideMaster" Target="slideMasters/slideMaster14.xml"/><Relationship Id="rId25" Type="http://schemas.openxmlformats.org/officeDocument/2006/relationships/slideMaster" Target="slideMasters/slideMaster22.xml"/><Relationship Id="rId33" Type="http://schemas.openxmlformats.org/officeDocument/2006/relationships/slide" Target="slides/slide4.xml"/><Relationship Id="rId38" Type="http://schemas.openxmlformats.org/officeDocument/2006/relationships/slide" Target="slides/slide9.xml"/><Relationship Id="rId46" Type="http://schemas.openxmlformats.org/officeDocument/2006/relationships/slide" Target="slides/slide17.xml"/><Relationship Id="rId59" Type="http://schemas.openxmlformats.org/officeDocument/2006/relationships/slide" Target="slides/slide30.xml"/><Relationship Id="rId67" Type="http://schemas.openxmlformats.org/officeDocument/2006/relationships/slide" Target="slides/slide38.xml"/><Relationship Id="rId20" Type="http://schemas.openxmlformats.org/officeDocument/2006/relationships/slideMaster" Target="slideMasters/slideMaster17.xml"/><Relationship Id="rId41" Type="http://schemas.openxmlformats.org/officeDocument/2006/relationships/slide" Target="slides/slide12.xml"/><Relationship Id="rId54" Type="http://schemas.openxmlformats.org/officeDocument/2006/relationships/slide" Target="slides/slide25.xml"/><Relationship Id="rId62" Type="http://schemas.openxmlformats.org/officeDocument/2006/relationships/slide" Target="slides/slide33.xml"/><Relationship Id="rId70" Type="http://schemas.openxmlformats.org/officeDocument/2006/relationships/slide" Target="slides/slide41.xml"/><Relationship Id="rId75" Type="http://schemas.openxmlformats.org/officeDocument/2006/relationships/slide" Target="slides/slide46.xml"/><Relationship Id="rId83" Type="http://schemas.openxmlformats.org/officeDocument/2006/relationships/handoutMaster" Target="handoutMasters/handoutMaster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5" Type="http://schemas.openxmlformats.org/officeDocument/2006/relationships/slideMaster" Target="slideMasters/slideMaster12.xml"/><Relationship Id="rId23" Type="http://schemas.openxmlformats.org/officeDocument/2006/relationships/slideMaster" Target="slideMasters/slideMaster20.xml"/><Relationship Id="rId28" Type="http://schemas.openxmlformats.org/officeDocument/2006/relationships/slideMaster" Target="slideMasters/slideMaster25.xml"/><Relationship Id="rId36" Type="http://schemas.openxmlformats.org/officeDocument/2006/relationships/slide" Target="slides/slide7.xml"/><Relationship Id="rId49" Type="http://schemas.openxmlformats.org/officeDocument/2006/relationships/slide" Target="slides/slide20.xml"/><Relationship Id="rId57" Type="http://schemas.openxmlformats.org/officeDocument/2006/relationships/slide" Target="slides/slide28.xml"/><Relationship Id="rId10" Type="http://schemas.openxmlformats.org/officeDocument/2006/relationships/slideMaster" Target="slideMasters/slideMaster7.xml"/><Relationship Id="rId31" Type="http://schemas.openxmlformats.org/officeDocument/2006/relationships/slide" Target="slides/slide2.xml"/><Relationship Id="rId44" Type="http://schemas.openxmlformats.org/officeDocument/2006/relationships/slide" Target="slides/slide15.xml"/><Relationship Id="rId52" Type="http://schemas.openxmlformats.org/officeDocument/2006/relationships/slide" Target="slides/slide23.xml"/><Relationship Id="rId60" Type="http://schemas.openxmlformats.org/officeDocument/2006/relationships/slide" Target="slides/slide31.xml"/><Relationship Id="rId65" Type="http://schemas.openxmlformats.org/officeDocument/2006/relationships/slide" Target="slides/slide36.xml"/><Relationship Id="rId73" Type="http://schemas.openxmlformats.org/officeDocument/2006/relationships/slide" Target="slides/slide44.xml"/><Relationship Id="rId78" Type="http://schemas.openxmlformats.org/officeDocument/2006/relationships/slide" Target="slides/slide49.xml"/><Relationship Id="rId81" Type="http://schemas.openxmlformats.org/officeDocument/2006/relationships/slide" Target="slides/slide52.xml"/><Relationship Id="rId86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\\Files\Strategy%20And%20Services\COE%20-%20Economic%20Research\CEDS%20refresh\Final%20Goal%20graphs%20CEDS.xlsx" TargetMode="External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oleObject" Target="file:///\\Files\Strategy%20And%20Services\Data%20Sources\Economic%20Data\EconData_Gross%20Domestic%20Product.xlsx" TargetMode="External"/><Relationship Id="rId1" Type="http://schemas.openxmlformats.org/officeDocument/2006/relationships/themeOverride" Target="../theme/themeOverride1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1.xml"/><Relationship Id="rId2" Type="http://schemas.openxmlformats.org/officeDocument/2006/relationships/oleObject" Target="file:///\\Files\Strategy%20And%20Services\Data%20Sources\Economic%20Data\EconData_Gross%20Domestic%20Product%20(Q3%2014%20old).xlsx" TargetMode="External"/><Relationship Id="rId1" Type="http://schemas.openxmlformats.org/officeDocument/2006/relationships/themeOverride" Target="../theme/themeOverride2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2.xml"/><Relationship Id="rId2" Type="http://schemas.openxmlformats.org/officeDocument/2006/relationships/oleObject" Target="file:///\\Files\Strategy%20And%20Services\Data%20Sources\Economic%20Data\EconData_Gross%20Domestic%20Product%20(Q3%2014%20old).xlsx" TargetMode="External"/><Relationship Id="rId1" Type="http://schemas.openxmlformats.org/officeDocument/2006/relationships/themeOverride" Target="../theme/themeOverride3.xml"/></Relationships>
</file>

<file path=ppt/charts/_rels/chart5.xml.rels><?xml version="1.0" encoding="UTF-8" standalone="yes"?>
<Relationships xmlns="http://schemas.openxmlformats.org/package/2006/relationships"><Relationship Id="rId2" Type="http://schemas.openxmlformats.org/officeDocument/2006/relationships/oleObject" Target="file:///C:\Users\kelvin.davidson\Desktop\Old%20data%20requests\Migration%20chart.xlsx" TargetMode="External"/><Relationship Id="rId1" Type="http://schemas.openxmlformats.org/officeDocument/2006/relationships/themeOverride" Target="../theme/themeOverride4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chart>
    <c:title>
      <c:tx>
        <c:rich>
          <a:bodyPr/>
          <a:lstStyle/>
          <a:p>
            <a:pPr>
              <a:defRPr sz="1600"/>
            </a:pPr>
            <a:r>
              <a:rPr lang="en-NZ" sz="1600"/>
              <a:t>Christchurch Population </a:t>
            </a:r>
            <a:r>
              <a:rPr lang="en-NZ" sz="1600" baseline="0"/>
              <a:t>Projections</a:t>
            </a:r>
          </a:p>
        </c:rich>
      </c:tx>
      <c:layout/>
    </c:title>
    <c:plotArea>
      <c:layout>
        <c:manualLayout>
          <c:layoutTarget val="inner"/>
          <c:xMode val="edge"/>
          <c:yMode val="edge"/>
          <c:x val="0.11423840769903761"/>
          <c:y val="9.2044587543965925E-2"/>
          <c:w val="0.85906797531743773"/>
          <c:h val="0.78159393031336666"/>
        </c:manualLayout>
      </c:layout>
      <c:lineChart>
        <c:grouping val="standard"/>
        <c:ser>
          <c:idx val="0"/>
          <c:order val="0"/>
          <c:tx>
            <c:strRef>
              <c:f>Bands!$M$5:$M$6</c:f>
              <c:strCache>
                <c:ptCount val="1"/>
                <c:pt idx="0">
                  <c:v>Actual (estimated)</c:v>
                </c:pt>
              </c:strCache>
            </c:strRef>
          </c:tx>
          <c:spPr>
            <a:ln>
              <a:solidFill>
                <a:schemeClr val="tx1">
                  <a:lumMod val="95000"/>
                  <a:lumOff val="5000"/>
                </a:schemeClr>
              </a:solidFill>
            </a:ln>
          </c:spPr>
          <c:marker>
            <c:symbol val="none"/>
          </c:marker>
          <c:cat>
            <c:numRef>
              <c:f>Bands!$A$7:$A$38</c:f>
              <c:numCache>
                <c:formatCode>General</c:formatCode>
                <c:ptCount val="32"/>
                <c:pt idx="0">
                  <c:v>2000</c:v>
                </c:pt>
                <c:pt idx="1">
                  <c:v>2001</c:v>
                </c:pt>
                <c:pt idx="2">
                  <c:v>2002</c:v>
                </c:pt>
                <c:pt idx="3">
                  <c:v>2003</c:v>
                </c:pt>
                <c:pt idx="4">
                  <c:v>2004</c:v>
                </c:pt>
                <c:pt idx="5">
                  <c:v>2005</c:v>
                </c:pt>
                <c:pt idx="6">
                  <c:v>2006</c:v>
                </c:pt>
                <c:pt idx="7">
                  <c:v>2007</c:v>
                </c:pt>
                <c:pt idx="8">
                  <c:v>2008</c:v>
                </c:pt>
                <c:pt idx="9">
                  <c:v>2009</c:v>
                </c:pt>
                <c:pt idx="10">
                  <c:v>2010</c:v>
                </c:pt>
                <c:pt idx="11">
                  <c:v>2011</c:v>
                </c:pt>
                <c:pt idx="12">
                  <c:v>2012</c:v>
                </c:pt>
                <c:pt idx="13">
                  <c:v>2013</c:v>
                </c:pt>
                <c:pt idx="14">
                  <c:v>2014</c:v>
                </c:pt>
                <c:pt idx="15">
                  <c:v>2015</c:v>
                </c:pt>
                <c:pt idx="16">
                  <c:v>2016</c:v>
                </c:pt>
                <c:pt idx="17">
                  <c:v>2017</c:v>
                </c:pt>
                <c:pt idx="18">
                  <c:v>2018</c:v>
                </c:pt>
                <c:pt idx="19">
                  <c:v>2019</c:v>
                </c:pt>
                <c:pt idx="20">
                  <c:v>2020</c:v>
                </c:pt>
                <c:pt idx="21">
                  <c:v>2021</c:v>
                </c:pt>
                <c:pt idx="22">
                  <c:v>2022</c:v>
                </c:pt>
                <c:pt idx="23">
                  <c:v>2023</c:v>
                </c:pt>
                <c:pt idx="24">
                  <c:v>2024</c:v>
                </c:pt>
                <c:pt idx="25">
                  <c:v>2025</c:v>
                </c:pt>
                <c:pt idx="26">
                  <c:v>2026</c:v>
                </c:pt>
                <c:pt idx="27">
                  <c:v>2027</c:v>
                </c:pt>
                <c:pt idx="28">
                  <c:v>2028</c:v>
                </c:pt>
                <c:pt idx="29">
                  <c:v>2029</c:v>
                </c:pt>
                <c:pt idx="30">
                  <c:v>2030</c:v>
                </c:pt>
                <c:pt idx="31">
                  <c:v>2031</c:v>
                </c:pt>
              </c:numCache>
            </c:numRef>
          </c:cat>
          <c:val>
            <c:numRef>
              <c:f>Bands!$S$43:$S$74</c:f>
              <c:numCache>
                <c:formatCode>General</c:formatCode>
                <c:ptCount val="32"/>
                <c:pt idx="0">
                  <c:v>333800</c:v>
                </c:pt>
                <c:pt idx="1">
                  <c:v>335300</c:v>
                </c:pt>
                <c:pt idx="2">
                  <c:v>340500</c:v>
                </c:pt>
                <c:pt idx="3">
                  <c:v>347600</c:v>
                </c:pt>
                <c:pt idx="4">
                  <c:v>353200</c:v>
                </c:pt>
                <c:pt idx="5">
                  <c:v>357200</c:v>
                </c:pt>
                <c:pt idx="6">
                  <c:v>361800</c:v>
                </c:pt>
                <c:pt idx="7">
                  <c:v>365700</c:v>
                </c:pt>
                <c:pt idx="8">
                  <c:v>369000</c:v>
                </c:pt>
                <c:pt idx="9">
                  <c:v>372600</c:v>
                </c:pt>
                <c:pt idx="10">
                  <c:v>376700</c:v>
                </c:pt>
                <c:pt idx="11">
                  <c:v>367700</c:v>
                </c:pt>
              </c:numCache>
            </c:numRef>
          </c:val>
        </c:ser>
        <c:ser>
          <c:idx val="2"/>
          <c:order val="1"/>
          <c:tx>
            <c:strRef>
              <c:f>Bands!$O$5:$O$6</c:f>
              <c:strCache>
                <c:ptCount val="1"/>
                <c:pt idx="0">
                  <c:v>Baseline</c:v>
                </c:pt>
              </c:strCache>
            </c:strRef>
          </c:tx>
          <c:spPr>
            <a:ln>
              <a:solidFill>
                <a:srgbClr val="7CC242"/>
              </a:solidFill>
            </a:ln>
          </c:spPr>
          <c:marker>
            <c:symbol val="none"/>
          </c:marker>
          <c:cat>
            <c:numRef>
              <c:f>Bands!$A$7:$A$38</c:f>
              <c:numCache>
                <c:formatCode>General</c:formatCode>
                <c:ptCount val="32"/>
                <c:pt idx="0">
                  <c:v>2000</c:v>
                </c:pt>
                <c:pt idx="1">
                  <c:v>2001</c:v>
                </c:pt>
                <c:pt idx="2">
                  <c:v>2002</c:v>
                </c:pt>
                <c:pt idx="3">
                  <c:v>2003</c:v>
                </c:pt>
                <c:pt idx="4">
                  <c:v>2004</c:v>
                </c:pt>
                <c:pt idx="5">
                  <c:v>2005</c:v>
                </c:pt>
                <c:pt idx="6">
                  <c:v>2006</c:v>
                </c:pt>
                <c:pt idx="7">
                  <c:v>2007</c:v>
                </c:pt>
                <c:pt idx="8">
                  <c:v>2008</c:v>
                </c:pt>
                <c:pt idx="9">
                  <c:v>2009</c:v>
                </c:pt>
                <c:pt idx="10">
                  <c:v>2010</c:v>
                </c:pt>
                <c:pt idx="11">
                  <c:v>2011</c:v>
                </c:pt>
                <c:pt idx="12">
                  <c:v>2012</c:v>
                </c:pt>
                <c:pt idx="13">
                  <c:v>2013</c:v>
                </c:pt>
                <c:pt idx="14">
                  <c:v>2014</c:v>
                </c:pt>
                <c:pt idx="15">
                  <c:v>2015</c:v>
                </c:pt>
                <c:pt idx="16">
                  <c:v>2016</c:v>
                </c:pt>
                <c:pt idx="17">
                  <c:v>2017</c:v>
                </c:pt>
                <c:pt idx="18">
                  <c:v>2018</c:v>
                </c:pt>
                <c:pt idx="19">
                  <c:v>2019</c:v>
                </c:pt>
                <c:pt idx="20">
                  <c:v>2020</c:v>
                </c:pt>
                <c:pt idx="21">
                  <c:v>2021</c:v>
                </c:pt>
                <c:pt idx="22">
                  <c:v>2022</c:v>
                </c:pt>
                <c:pt idx="23">
                  <c:v>2023</c:v>
                </c:pt>
                <c:pt idx="24">
                  <c:v>2024</c:v>
                </c:pt>
                <c:pt idx="25">
                  <c:v>2025</c:v>
                </c:pt>
                <c:pt idx="26">
                  <c:v>2026</c:v>
                </c:pt>
                <c:pt idx="27">
                  <c:v>2027</c:v>
                </c:pt>
                <c:pt idx="28">
                  <c:v>2028</c:v>
                </c:pt>
                <c:pt idx="29">
                  <c:v>2029</c:v>
                </c:pt>
                <c:pt idx="30">
                  <c:v>2030</c:v>
                </c:pt>
                <c:pt idx="31">
                  <c:v>2031</c:v>
                </c:pt>
              </c:numCache>
            </c:numRef>
          </c:cat>
          <c:val>
            <c:numRef>
              <c:f>Bands!$T$43:$T$74</c:f>
              <c:numCache>
                <c:formatCode>General</c:formatCode>
                <c:ptCount val="32"/>
                <c:pt idx="11">
                  <c:v>367700</c:v>
                </c:pt>
                <c:pt idx="12">
                  <c:v>365193.32863251638</c:v>
                </c:pt>
                <c:pt idx="13">
                  <c:v>365275.18618828006</c:v>
                </c:pt>
                <c:pt idx="14">
                  <c:v>365321.86411675863</c:v>
                </c:pt>
                <c:pt idx="15">
                  <c:v>365331.07256089186</c:v>
                </c:pt>
                <c:pt idx="16">
                  <c:v>365308.48536692758</c:v>
                </c:pt>
                <c:pt idx="17">
                  <c:v>367112.47173610493</c:v>
                </c:pt>
                <c:pt idx="18">
                  <c:v>368901.61411428859</c:v>
                </c:pt>
                <c:pt idx="19">
                  <c:v>370645.05001676141</c:v>
                </c:pt>
                <c:pt idx="20">
                  <c:v>372421.78919513751</c:v>
                </c:pt>
                <c:pt idx="21">
                  <c:v>374156.49544252746</c:v>
                </c:pt>
                <c:pt idx="22">
                  <c:v>377181.81589123054</c:v>
                </c:pt>
                <c:pt idx="23">
                  <c:v>380207.1363399339</c:v>
                </c:pt>
                <c:pt idx="24">
                  <c:v>383232.45678863715</c:v>
                </c:pt>
                <c:pt idx="25">
                  <c:v>386257.77723734046</c:v>
                </c:pt>
                <c:pt idx="26">
                  <c:v>389283.09768604394</c:v>
                </c:pt>
                <c:pt idx="27">
                  <c:v>391821.74075705517</c:v>
                </c:pt>
                <c:pt idx="28">
                  <c:v>394360.38382806676</c:v>
                </c:pt>
                <c:pt idx="29">
                  <c:v>396899.02689907816</c:v>
                </c:pt>
                <c:pt idx="30">
                  <c:v>399437.66997008969</c:v>
                </c:pt>
                <c:pt idx="31">
                  <c:v>401976.31304110121</c:v>
                </c:pt>
              </c:numCache>
            </c:numRef>
          </c:val>
        </c:ser>
        <c:ser>
          <c:idx val="3"/>
          <c:order val="2"/>
          <c:tx>
            <c:strRef>
              <c:f>Bands!$U$5</c:f>
              <c:strCache>
                <c:ptCount val="1"/>
                <c:pt idx="0">
                  <c:v>Decline</c:v>
                </c:pt>
              </c:strCache>
            </c:strRef>
          </c:tx>
          <c:spPr>
            <a:ln>
              <a:solidFill>
                <a:srgbClr val="C00000"/>
              </a:solidFill>
            </a:ln>
          </c:spPr>
          <c:marker>
            <c:symbol val="none"/>
          </c:marker>
          <c:cat>
            <c:numRef>
              <c:f>Bands!$A$7:$A$38</c:f>
              <c:numCache>
                <c:formatCode>General</c:formatCode>
                <c:ptCount val="32"/>
                <c:pt idx="0">
                  <c:v>2000</c:v>
                </c:pt>
                <c:pt idx="1">
                  <c:v>2001</c:v>
                </c:pt>
                <c:pt idx="2">
                  <c:v>2002</c:v>
                </c:pt>
                <c:pt idx="3">
                  <c:v>2003</c:v>
                </c:pt>
                <c:pt idx="4">
                  <c:v>2004</c:v>
                </c:pt>
                <c:pt idx="5">
                  <c:v>2005</c:v>
                </c:pt>
                <c:pt idx="6">
                  <c:v>2006</c:v>
                </c:pt>
                <c:pt idx="7">
                  <c:v>2007</c:v>
                </c:pt>
                <c:pt idx="8">
                  <c:v>2008</c:v>
                </c:pt>
                <c:pt idx="9">
                  <c:v>2009</c:v>
                </c:pt>
                <c:pt idx="10">
                  <c:v>2010</c:v>
                </c:pt>
                <c:pt idx="11">
                  <c:v>2011</c:v>
                </c:pt>
                <c:pt idx="12">
                  <c:v>2012</c:v>
                </c:pt>
                <c:pt idx="13">
                  <c:v>2013</c:v>
                </c:pt>
                <c:pt idx="14">
                  <c:v>2014</c:v>
                </c:pt>
                <c:pt idx="15">
                  <c:v>2015</c:v>
                </c:pt>
                <c:pt idx="16">
                  <c:v>2016</c:v>
                </c:pt>
                <c:pt idx="17">
                  <c:v>2017</c:v>
                </c:pt>
                <c:pt idx="18">
                  <c:v>2018</c:v>
                </c:pt>
                <c:pt idx="19">
                  <c:v>2019</c:v>
                </c:pt>
                <c:pt idx="20">
                  <c:v>2020</c:v>
                </c:pt>
                <c:pt idx="21">
                  <c:v>2021</c:v>
                </c:pt>
                <c:pt idx="22">
                  <c:v>2022</c:v>
                </c:pt>
                <c:pt idx="23">
                  <c:v>2023</c:v>
                </c:pt>
                <c:pt idx="24">
                  <c:v>2024</c:v>
                </c:pt>
                <c:pt idx="25">
                  <c:v>2025</c:v>
                </c:pt>
                <c:pt idx="26">
                  <c:v>2026</c:v>
                </c:pt>
                <c:pt idx="27">
                  <c:v>2027</c:v>
                </c:pt>
                <c:pt idx="28">
                  <c:v>2028</c:v>
                </c:pt>
                <c:pt idx="29">
                  <c:v>2029</c:v>
                </c:pt>
                <c:pt idx="30">
                  <c:v>2030</c:v>
                </c:pt>
                <c:pt idx="31">
                  <c:v>2031</c:v>
                </c:pt>
              </c:numCache>
            </c:numRef>
          </c:cat>
          <c:val>
            <c:numRef>
              <c:f>Bands!$U$43:$U$74</c:f>
              <c:numCache>
                <c:formatCode>General</c:formatCode>
                <c:ptCount val="32"/>
                <c:pt idx="11">
                  <c:v>367700</c:v>
                </c:pt>
                <c:pt idx="12">
                  <c:v>364828.13530388399</c:v>
                </c:pt>
                <c:pt idx="13">
                  <c:v>363814.08544352703</c:v>
                </c:pt>
                <c:pt idx="14">
                  <c:v>362399.28920382482</c:v>
                </c:pt>
                <c:pt idx="15">
                  <c:v>360764.43415388092</c:v>
                </c:pt>
                <c:pt idx="16">
                  <c:v>358988.64857007965</c:v>
                </c:pt>
                <c:pt idx="17">
                  <c:v>359469.34610124619</c:v>
                </c:pt>
                <c:pt idx="18">
                  <c:v>359950.68730211491</c:v>
                </c:pt>
                <c:pt idx="19">
                  <c:v>360432.67303458019</c:v>
                </c:pt>
                <c:pt idx="20">
                  <c:v>360915.3041616914</c:v>
                </c:pt>
                <c:pt idx="21">
                  <c:v>361398.58154765278</c:v>
                </c:pt>
                <c:pt idx="22">
                  <c:v>361882.50605782605</c:v>
                </c:pt>
                <c:pt idx="23">
                  <c:v>362367.07855873165</c:v>
                </c:pt>
                <c:pt idx="24">
                  <c:v>362852.29991805076</c:v>
                </c:pt>
                <c:pt idx="25">
                  <c:v>363338.17100462515</c:v>
                </c:pt>
                <c:pt idx="26">
                  <c:v>363824.69268846186</c:v>
                </c:pt>
                <c:pt idx="27">
                  <c:v>364311.8658407309</c:v>
                </c:pt>
                <c:pt idx="28">
                  <c:v>364799.69133377069</c:v>
                </c:pt>
                <c:pt idx="29">
                  <c:v>365288.17004108609</c:v>
                </c:pt>
                <c:pt idx="30">
                  <c:v>365777.30283735268</c:v>
                </c:pt>
                <c:pt idx="31">
                  <c:v>366267.09059841721</c:v>
                </c:pt>
              </c:numCache>
            </c:numRef>
          </c:val>
        </c:ser>
        <c:ser>
          <c:idx val="5"/>
          <c:order val="3"/>
          <c:tx>
            <c:strRef>
              <c:f>Bands!$V$5</c:f>
              <c:strCache>
                <c:ptCount val="1"/>
                <c:pt idx="0">
                  <c:v>Attractive City</c:v>
                </c:pt>
              </c:strCache>
            </c:strRef>
          </c:tx>
          <c:spPr>
            <a:ln>
              <a:solidFill>
                <a:srgbClr val="7030A0"/>
              </a:solidFill>
            </a:ln>
          </c:spPr>
          <c:marker>
            <c:symbol val="none"/>
          </c:marker>
          <c:cat>
            <c:numRef>
              <c:f>Bands!$A$7:$A$38</c:f>
              <c:numCache>
                <c:formatCode>General</c:formatCode>
                <c:ptCount val="32"/>
                <c:pt idx="0">
                  <c:v>2000</c:v>
                </c:pt>
                <c:pt idx="1">
                  <c:v>2001</c:v>
                </c:pt>
                <c:pt idx="2">
                  <c:v>2002</c:v>
                </c:pt>
                <c:pt idx="3">
                  <c:v>2003</c:v>
                </c:pt>
                <c:pt idx="4">
                  <c:v>2004</c:v>
                </c:pt>
                <c:pt idx="5">
                  <c:v>2005</c:v>
                </c:pt>
                <c:pt idx="6">
                  <c:v>2006</c:v>
                </c:pt>
                <c:pt idx="7">
                  <c:v>2007</c:v>
                </c:pt>
                <c:pt idx="8">
                  <c:v>2008</c:v>
                </c:pt>
                <c:pt idx="9">
                  <c:v>2009</c:v>
                </c:pt>
                <c:pt idx="10">
                  <c:v>2010</c:v>
                </c:pt>
                <c:pt idx="11">
                  <c:v>2011</c:v>
                </c:pt>
                <c:pt idx="12">
                  <c:v>2012</c:v>
                </c:pt>
                <c:pt idx="13">
                  <c:v>2013</c:v>
                </c:pt>
                <c:pt idx="14">
                  <c:v>2014</c:v>
                </c:pt>
                <c:pt idx="15">
                  <c:v>2015</c:v>
                </c:pt>
                <c:pt idx="16">
                  <c:v>2016</c:v>
                </c:pt>
                <c:pt idx="17">
                  <c:v>2017</c:v>
                </c:pt>
                <c:pt idx="18">
                  <c:v>2018</c:v>
                </c:pt>
                <c:pt idx="19">
                  <c:v>2019</c:v>
                </c:pt>
                <c:pt idx="20">
                  <c:v>2020</c:v>
                </c:pt>
                <c:pt idx="21">
                  <c:v>2021</c:v>
                </c:pt>
                <c:pt idx="22">
                  <c:v>2022</c:v>
                </c:pt>
                <c:pt idx="23">
                  <c:v>2023</c:v>
                </c:pt>
                <c:pt idx="24">
                  <c:v>2024</c:v>
                </c:pt>
                <c:pt idx="25">
                  <c:v>2025</c:v>
                </c:pt>
                <c:pt idx="26">
                  <c:v>2026</c:v>
                </c:pt>
                <c:pt idx="27">
                  <c:v>2027</c:v>
                </c:pt>
                <c:pt idx="28">
                  <c:v>2028</c:v>
                </c:pt>
                <c:pt idx="29">
                  <c:v>2029</c:v>
                </c:pt>
                <c:pt idx="30">
                  <c:v>2030</c:v>
                </c:pt>
                <c:pt idx="31">
                  <c:v>2031</c:v>
                </c:pt>
              </c:numCache>
            </c:numRef>
          </c:cat>
          <c:val>
            <c:numRef>
              <c:f>Bands!$V$43:$V$74</c:f>
              <c:numCache>
                <c:formatCode>General</c:formatCode>
                <c:ptCount val="32"/>
                <c:pt idx="11">
                  <c:v>367700</c:v>
                </c:pt>
                <c:pt idx="12">
                  <c:v>365193.32863251638</c:v>
                </c:pt>
                <c:pt idx="13">
                  <c:v>365275.18618828006</c:v>
                </c:pt>
                <c:pt idx="14">
                  <c:v>365358.39163537748</c:v>
                </c:pt>
                <c:pt idx="15">
                  <c:v>365440.67267856462</c:v>
                </c:pt>
                <c:pt idx="16">
                  <c:v>365553.29175728385</c:v>
                </c:pt>
                <c:pt idx="17">
                  <c:v>367596.09668242786</c:v>
                </c:pt>
                <c:pt idx="18">
                  <c:v>370039.96918441541</c:v>
                </c:pt>
                <c:pt idx="19">
                  <c:v>372892.33154074888</c:v>
                </c:pt>
                <c:pt idx="20">
                  <c:v>376161.94650424516</c:v>
                </c:pt>
                <c:pt idx="21">
                  <c:v>379858.96194802516</c:v>
                </c:pt>
                <c:pt idx="22">
                  <c:v>383994.96310112771</c:v>
                </c:pt>
                <c:pt idx="23">
                  <c:v>388583.03274938755</c:v>
                </c:pt>
                <c:pt idx="24">
                  <c:v>393637.8198374068</c:v>
                </c:pt>
                <c:pt idx="25">
                  <c:v>399175.61697268591</c:v>
                </c:pt>
                <c:pt idx="26">
                  <c:v>405214.4474029016</c:v>
                </c:pt>
                <c:pt idx="27">
                  <c:v>411774.16211260547</c:v>
                </c:pt>
                <c:pt idx="28">
                  <c:v>418876.54776706605</c:v>
                </c:pt>
                <c:pt idx="29">
                  <c:v>426545.44631937973</c:v>
                </c:pt>
                <c:pt idx="30">
                  <c:v>434806.88719326706</c:v>
                </c:pt>
                <c:pt idx="31">
                  <c:v>443689.23305916507</c:v>
                </c:pt>
              </c:numCache>
            </c:numRef>
          </c:val>
        </c:ser>
        <c:ser>
          <c:idx val="1"/>
          <c:order val="4"/>
          <c:tx>
            <c:v>Working aged (15-64)</c:v>
          </c:tx>
          <c:spPr>
            <a:ln>
              <a:solidFill>
                <a:srgbClr val="7CC242"/>
              </a:solidFill>
              <a:prstDash val="dash"/>
            </a:ln>
          </c:spPr>
          <c:marker>
            <c:symbol val="none"/>
          </c:marker>
          <c:val>
            <c:numRef>
              <c:f>'Skilled population'!$P$349:$P$380</c:f>
              <c:numCache>
                <c:formatCode>General</c:formatCode>
                <c:ptCount val="32"/>
                <c:pt idx="11" formatCode="0">
                  <c:v>250600</c:v>
                </c:pt>
                <c:pt idx="12" formatCode="0">
                  <c:v>248949.24694538937</c:v>
                </c:pt>
                <c:pt idx="13" formatCode="0">
                  <c:v>247298.49389077863</c:v>
                </c:pt>
                <c:pt idx="14" formatCode="0">
                  <c:v>245647.740836168</c:v>
                </c:pt>
                <c:pt idx="15" formatCode="0">
                  <c:v>243996.98778155731</c:v>
                </c:pt>
                <c:pt idx="16" formatCode="0">
                  <c:v>242346.23472694648</c:v>
                </c:pt>
                <c:pt idx="17" formatCode="0">
                  <c:v>242549.70666953194</c:v>
                </c:pt>
                <c:pt idx="18" formatCode="0">
                  <c:v>242753.17861211736</c:v>
                </c:pt>
                <c:pt idx="19" formatCode="0">
                  <c:v>242956.65055470279</c:v>
                </c:pt>
                <c:pt idx="20" formatCode="0">
                  <c:v>243160.12249728822</c:v>
                </c:pt>
                <c:pt idx="21" formatCode="0">
                  <c:v>243363.59443987368</c:v>
                </c:pt>
                <c:pt idx="22" formatCode="0">
                  <c:v>244490.88654450778</c:v>
                </c:pt>
                <c:pt idx="23" formatCode="0">
                  <c:v>245618.17864914204</c:v>
                </c:pt>
                <c:pt idx="24" formatCode="0">
                  <c:v>246745.47075377608</c:v>
                </c:pt>
                <c:pt idx="25" formatCode="0">
                  <c:v>247872.76285841034</c:v>
                </c:pt>
                <c:pt idx="26" formatCode="0">
                  <c:v>249000.05496304433</c:v>
                </c:pt>
                <c:pt idx="27" formatCode="0">
                  <c:v>249595.94214658573</c:v>
                </c:pt>
                <c:pt idx="28" formatCode="0">
                  <c:v>250191.82933012681</c:v>
                </c:pt>
                <c:pt idx="29" formatCode="0">
                  <c:v>250787.71651366813</c:v>
                </c:pt>
                <c:pt idx="30" formatCode="0">
                  <c:v>251383.6036972093</c:v>
                </c:pt>
                <c:pt idx="31" formatCode="0">
                  <c:v>251979.49088075064</c:v>
                </c:pt>
              </c:numCache>
            </c:numRef>
          </c:val>
        </c:ser>
        <c:ser>
          <c:idx val="4"/>
          <c:order val="5"/>
          <c:tx>
            <c:v>Working aged (actual)</c:v>
          </c:tx>
          <c:spPr>
            <a:ln>
              <a:solidFill>
                <a:schemeClr val="tx1"/>
              </a:solidFill>
              <a:prstDash val="dash"/>
            </a:ln>
          </c:spPr>
          <c:marker>
            <c:symbol val="none"/>
          </c:marker>
          <c:val>
            <c:numRef>
              <c:f>'Skilled population'!$O$349:$O$380</c:f>
              <c:numCache>
                <c:formatCode>General</c:formatCode>
                <c:ptCount val="32"/>
                <c:pt idx="0">
                  <c:v>224500.39608556978</c:v>
                </c:pt>
                <c:pt idx="1">
                  <c:v>225600</c:v>
                </c:pt>
                <c:pt idx="2">
                  <c:v>229582.45664015145</c:v>
                </c:pt>
                <c:pt idx="3">
                  <c:v>234863.46440577702</c:v>
                </c:pt>
                <c:pt idx="4">
                  <c:v>239149.00724531242</c:v>
                </c:pt>
                <c:pt idx="5">
                  <c:v>242364.84083212522</c:v>
                </c:pt>
                <c:pt idx="6">
                  <c:v>246000</c:v>
                </c:pt>
                <c:pt idx="7">
                  <c:v>248400</c:v>
                </c:pt>
                <c:pt idx="8">
                  <c:v>250500</c:v>
                </c:pt>
                <c:pt idx="9">
                  <c:v>253100</c:v>
                </c:pt>
                <c:pt idx="10">
                  <c:v>255400</c:v>
                </c:pt>
                <c:pt idx="11">
                  <c:v>250600</c:v>
                </c:pt>
              </c:numCache>
            </c:numRef>
          </c:val>
        </c:ser>
        <c:marker val="1"/>
        <c:axId val="34665216"/>
        <c:axId val="34667136"/>
      </c:lineChart>
      <c:catAx>
        <c:axId val="34665216"/>
        <c:scaling>
          <c:orientation val="minMax"/>
        </c:scaling>
        <c:axPos val="b"/>
        <c:title>
          <c:tx>
            <c:rich>
              <a:bodyPr/>
              <a:lstStyle/>
              <a:p>
                <a:pPr>
                  <a:defRPr/>
                </a:pPr>
                <a:r>
                  <a:rPr lang="en-NZ"/>
                  <a:t>Source: CDC, Statistics NZ, Market Economics</a:t>
                </a:r>
              </a:p>
            </c:rich>
          </c:tx>
          <c:layout>
            <c:manualLayout>
              <c:xMode val="edge"/>
              <c:yMode val="edge"/>
              <c:x val="0.46623197841299474"/>
              <c:y val="0.95225286110491247"/>
            </c:manualLayout>
          </c:layout>
        </c:title>
        <c:numFmt formatCode="General" sourceLinked="1"/>
        <c:tickLblPos val="nextTo"/>
        <c:crossAx val="34667136"/>
        <c:crosses val="autoZero"/>
        <c:auto val="1"/>
        <c:lblAlgn val="ctr"/>
        <c:lblOffset val="100"/>
      </c:catAx>
      <c:valAx>
        <c:axId val="34667136"/>
        <c:scaling>
          <c:orientation val="minMax"/>
          <c:min val="0"/>
        </c:scaling>
        <c:axPos val="l"/>
        <c:majorGridlines/>
        <c:numFmt formatCode="General" sourceLinked="1"/>
        <c:tickLblPos val="nextTo"/>
        <c:txPr>
          <a:bodyPr/>
          <a:lstStyle/>
          <a:p>
            <a:pPr>
              <a:defRPr sz="900"/>
            </a:pPr>
            <a:endParaRPr lang="en-US"/>
          </a:p>
        </c:txPr>
        <c:crossAx val="34665216"/>
        <c:crosses val="autoZero"/>
        <c:crossBetween val="between"/>
      </c:valAx>
      <c:spPr>
        <a:solidFill>
          <a:schemeClr val="accent3">
            <a:lumMod val="20000"/>
            <a:lumOff val="80000"/>
          </a:schemeClr>
        </a:solidFill>
      </c:spPr>
    </c:plotArea>
    <c:legend>
      <c:legendPos val="r"/>
      <c:layout>
        <c:manualLayout>
          <c:xMode val="edge"/>
          <c:yMode val="edge"/>
          <c:x val="0.4380035360055779"/>
          <c:y val="0.56890260056574915"/>
          <c:w val="0.37945496477402918"/>
          <c:h val="0.22276052933508814"/>
        </c:manualLayout>
      </c:layout>
    </c:legend>
    <c:plotVisOnly val="1"/>
    <c:dispBlanksAs val="gap"/>
  </c:chart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style val="18"/>
  <c:clrMapOvr bg1="lt1" tx1="dk1" bg2="lt2" tx2="dk2" accent1="accent1" accent2="accent2" accent3="accent3" accent4="accent4" accent5="accent5" accent6="accent6" hlink="hlink" folHlink="folHlink"/>
  <c:chart>
    <c:title>
      <c:tx>
        <c:rich>
          <a:bodyPr anchor="t" anchorCtr="0"/>
          <a:lstStyle/>
          <a:p>
            <a:pPr algn="l">
              <a:defRPr sz="900"/>
            </a:pPr>
            <a:r>
              <a:rPr lang="en-NZ" dirty="0"/>
              <a:t>Gross Domestic </a:t>
            </a:r>
            <a:r>
              <a:rPr lang="en-NZ" dirty="0" smtClean="0"/>
              <a:t>Product</a:t>
            </a:r>
            <a:endParaRPr lang="en-NZ" dirty="0"/>
          </a:p>
          <a:p>
            <a:pPr algn="l">
              <a:defRPr sz="900"/>
            </a:pPr>
            <a:r>
              <a:rPr lang="en-NZ" sz="850" dirty="0" smtClean="0"/>
              <a:t>Annual </a:t>
            </a:r>
            <a:r>
              <a:rPr lang="en-NZ" sz="850" dirty="0"/>
              <a:t>Average Percent </a:t>
            </a:r>
            <a:r>
              <a:rPr lang="en-NZ" sz="850" dirty="0" smtClean="0"/>
              <a:t>Change</a:t>
            </a:r>
            <a:endParaRPr lang="en-NZ" sz="850" dirty="0"/>
          </a:p>
          <a:p>
            <a:pPr algn="l">
              <a:defRPr sz="900"/>
            </a:pPr>
            <a:r>
              <a:rPr lang="en-NZ" sz="850" b="0" i="1" dirty="0"/>
              <a:t>Source: Statistics New Zealand, </a:t>
            </a:r>
            <a:r>
              <a:rPr lang="en-NZ" sz="850" b="0" i="1" dirty="0" err="1"/>
              <a:t>Infometrics</a:t>
            </a:r>
            <a:r>
              <a:rPr lang="en-NZ" sz="850" b="0" i="1" dirty="0"/>
              <a:t>, CDC</a:t>
            </a:r>
          </a:p>
        </c:rich>
      </c:tx>
      <c:layout>
        <c:manualLayout>
          <c:xMode val="edge"/>
          <c:yMode val="edge"/>
          <c:x val="3.3954861111111108E-3"/>
          <c:y val="3.46388888888889E-2"/>
        </c:manualLayout>
      </c:layout>
    </c:title>
    <c:plotArea>
      <c:layout/>
      <c:lineChart>
        <c:grouping val="standard"/>
        <c:ser>
          <c:idx val="0"/>
          <c:order val="0"/>
          <c:tx>
            <c:v>Christchurch</c:v>
          </c:tx>
          <c:spPr>
            <a:ln w="12700" cmpd="sng"/>
          </c:spPr>
          <c:marker>
            <c:symbol val="none"/>
          </c:marker>
          <c:cat>
            <c:numRef>
              <c:f>[0]!date</c:f>
              <c:numCache>
                <c:formatCode>mmm\-yy</c:formatCode>
                <c:ptCount val="30"/>
                <c:pt idx="0">
                  <c:v>39234</c:v>
                </c:pt>
                <c:pt idx="1">
                  <c:v>39326</c:v>
                </c:pt>
                <c:pt idx="2">
                  <c:v>39417</c:v>
                </c:pt>
                <c:pt idx="3">
                  <c:v>39508</c:v>
                </c:pt>
                <c:pt idx="4">
                  <c:v>39600</c:v>
                </c:pt>
                <c:pt idx="5">
                  <c:v>39692</c:v>
                </c:pt>
                <c:pt idx="6">
                  <c:v>39783</c:v>
                </c:pt>
                <c:pt idx="7">
                  <c:v>39873</c:v>
                </c:pt>
                <c:pt idx="8">
                  <c:v>39965</c:v>
                </c:pt>
                <c:pt idx="9">
                  <c:v>40057</c:v>
                </c:pt>
                <c:pt idx="10">
                  <c:v>40148</c:v>
                </c:pt>
                <c:pt idx="11">
                  <c:v>40238</c:v>
                </c:pt>
                <c:pt idx="12">
                  <c:v>40330</c:v>
                </c:pt>
                <c:pt idx="13">
                  <c:v>40422</c:v>
                </c:pt>
                <c:pt idx="14">
                  <c:v>40513</c:v>
                </c:pt>
                <c:pt idx="15">
                  <c:v>40603</c:v>
                </c:pt>
                <c:pt idx="16">
                  <c:v>40695</c:v>
                </c:pt>
                <c:pt idx="17">
                  <c:v>40787</c:v>
                </c:pt>
                <c:pt idx="18">
                  <c:v>40878</c:v>
                </c:pt>
                <c:pt idx="19">
                  <c:v>40969</c:v>
                </c:pt>
                <c:pt idx="20">
                  <c:v>41061</c:v>
                </c:pt>
                <c:pt idx="21">
                  <c:v>41153</c:v>
                </c:pt>
                <c:pt idx="22">
                  <c:v>41244</c:v>
                </c:pt>
                <c:pt idx="23">
                  <c:v>41334</c:v>
                </c:pt>
                <c:pt idx="24">
                  <c:v>41426</c:v>
                </c:pt>
                <c:pt idx="25">
                  <c:v>41518</c:v>
                </c:pt>
                <c:pt idx="26">
                  <c:v>41609</c:v>
                </c:pt>
                <c:pt idx="27">
                  <c:v>41699</c:v>
                </c:pt>
                <c:pt idx="28">
                  <c:v>41791</c:v>
                </c:pt>
                <c:pt idx="29">
                  <c:v>41883</c:v>
                </c:pt>
              </c:numCache>
            </c:numRef>
          </c:cat>
          <c:val>
            <c:numRef>
              <c:f>[0]!chchper</c:f>
              <c:numCache>
                <c:formatCode>0.00%</c:formatCode>
                <c:ptCount val="30"/>
                <c:pt idx="0">
                  <c:v>2.6091696722474928E-2</c:v>
                </c:pt>
                <c:pt idx="1">
                  <c:v>3.4065603568594907E-2</c:v>
                </c:pt>
                <c:pt idx="2">
                  <c:v>4.3065486822128338E-2</c:v>
                </c:pt>
                <c:pt idx="3">
                  <c:v>4.6001592969469908E-2</c:v>
                </c:pt>
                <c:pt idx="4">
                  <c:v>2.9178112225314544E-2</c:v>
                </c:pt>
                <c:pt idx="5">
                  <c:v>1.120492140074458E-2</c:v>
                </c:pt>
                <c:pt idx="6">
                  <c:v>-1.1998074796888978E-2</c:v>
                </c:pt>
                <c:pt idx="7">
                  <c:v>-3.1229489058887228E-2</c:v>
                </c:pt>
                <c:pt idx="8">
                  <c:v>-3.0545993233354832E-2</c:v>
                </c:pt>
                <c:pt idx="9">
                  <c:v>-2.4351872018522409E-2</c:v>
                </c:pt>
                <c:pt idx="10" formatCode="0.0%">
                  <c:v>-1.2808292962907197E-2</c:v>
                </c:pt>
                <c:pt idx="11" formatCode="0.0%">
                  <c:v>2.6299705564085687E-3</c:v>
                </c:pt>
                <c:pt idx="12" formatCode="0.0%">
                  <c:v>9.6444512336091338E-3</c:v>
                </c:pt>
                <c:pt idx="13" formatCode="0.0%">
                  <c:v>1.0648078662181879E-2</c:v>
                </c:pt>
                <c:pt idx="14" formatCode="0.0%">
                  <c:v>2.6414426821910202E-3</c:v>
                </c:pt>
                <c:pt idx="15" formatCode="0.0%">
                  <c:v>-7.6211690042908885E-3</c:v>
                </c:pt>
                <c:pt idx="16" formatCode="0.0%">
                  <c:v>-3.1165935000916696E-2</c:v>
                </c:pt>
                <c:pt idx="17" formatCode="0.0%">
                  <c:v>-4.2320937706315877E-2</c:v>
                </c:pt>
                <c:pt idx="18" formatCode="0.0%">
                  <c:v>-3.8329342426254319E-2</c:v>
                </c:pt>
                <c:pt idx="19" formatCode="0.0%">
                  <c:v>-2.6715949090682312E-2</c:v>
                </c:pt>
                <c:pt idx="20" formatCode="0.0%">
                  <c:v>1.9900599495269913E-2</c:v>
                </c:pt>
                <c:pt idx="21" formatCode="0.0%">
                  <c:v>5.5321358077766725E-2</c:v>
                </c:pt>
                <c:pt idx="22" formatCode="0.0%">
                  <c:v>8.2357375001711697E-2</c:v>
                </c:pt>
                <c:pt idx="23" formatCode="0.0%">
                  <c:v>9.1958830535137356E-2</c:v>
                </c:pt>
                <c:pt idx="24" formatCode="0.0%">
                  <c:v>7.2626424795631903E-2</c:v>
                </c:pt>
                <c:pt idx="25" formatCode="0.0%">
                  <c:v>5.6356189578820937E-2</c:v>
                </c:pt>
                <c:pt idx="26" formatCode="0.0%">
                  <c:v>4.6206271494534164E-2</c:v>
                </c:pt>
                <c:pt idx="27" formatCode="0.0%">
                  <c:v>3.9724156432574334E-2</c:v>
                </c:pt>
                <c:pt idx="28" formatCode="0.0%">
                  <c:v>4.422344703741523E-2</c:v>
                </c:pt>
                <c:pt idx="29" formatCode="0.0%">
                  <c:v>4.6159836829864111E-2</c:v>
                </c:pt>
              </c:numCache>
            </c:numRef>
          </c:val>
        </c:ser>
        <c:ser>
          <c:idx val="1"/>
          <c:order val="1"/>
          <c:tx>
            <c:v>Canterbury</c:v>
          </c:tx>
          <c:spPr>
            <a:ln w="12700" cmpd="sng">
              <a:solidFill>
                <a:srgbClr val="E40046"/>
              </a:solidFill>
            </a:ln>
          </c:spPr>
          <c:marker>
            <c:symbol val="none"/>
          </c:marker>
          <c:cat>
            <c:numRef>
              <c:f>[0]!date</c:f>
              <c:numCache>
                <c:formatCode>mmm\-yy</c:formatCode>
                <c:ptCount val="30"/>
                <c:pt idx="0">
                  <c:v>39234</c:v>
                </c:pt>
                <c:pt idx="1">
                  <c:v>39326</c:v>
                </c:pt>
                <c:pt idx="2">
                  <c:v>39417</c:v>
                </c:pt>
                <c:pt idx="3">
                  <c:v>39508</c:v>
                </c:pt>
                <c:pt idx="4">
                  <c:v>39600</c:v>
                </c:pt>
                <c:pt idx="5">
                  <c:v>39692</c:v>
                </c:pt>
                <c:pt idx="6">
                  <c:v>39783</c:v>
                </c:pt>
                <c:pt idx="7">
                  <c:v>39873</c:v>
                </c:pt>
                <c:pt idx="8">
                  <c:v>39965</c:v>
                </c:pt>
                <c:pt idx="9">
                  <c:v>40057</c:v>
                </c:pt>
                <c:pt idx="10">
                  <c:v>40148</c:v>
                </c:pt>
                <c:pt idx="11">
                  <c:v>40238</c:v>
                </c:pt>
                <c:pt idx="12">
                  <c:v>40330</c:v>
                </c:pt>
                <c:pt idx="13">
                  <c:v>40422</c:v>
                </c:pt>
                <c:pt idx="14">
                  <c:v>40513</c:v>
                </c:pt>
                <c:pt idx="15">
                  <c:v>40603</c:v>
                </c:pt>
                <c:pt idx="16">
                  <c:v>40695</c:v>
                </c:pt>
                <c:pt idx="17">
                  <c:v>40787</c:v>
                </c:pt>
                <c:pt idx="18">
                  <c:v>40878</c:v>
                </c:pt>
                <c:pt idx="19">
                  <c:v>40969</c:v>
                </c:pt>
                <c:pt idx="20">
                  <c:v>41061</c:v>
                </c:pt>
                <c:pt idx="21">
                  <c:v>41153</c:v>
                </c:pt>
                <c:pt idx="22">
                  <c:v>41244</c:v>
                </c:pt>
                <c:pt idx="23">
                  <c:v>41334</c:v>
                </c:pt>
                <c:pt idx="24">
                  <c:v>41426</c:v>
                </c:pt>
                <c:pt idx="25">
                  <c:v>41518</c:v>
                </c:pt>
                <c:pt idx="26">
                  <c:v>41609</c:v>
                </c:pt>
                <c:pt idx="27">
                  <c:v>41699</c:v>
                </c:pt>
                <c:pt idx="28">
                  <c:v>41791</c:v>
                </c:pt>
                <c:pt idx="29">
                  <c:v>41883</c:v>
                </c:pt>
              </c:numCache>
            </c:numRef>
          </c:cat>
          <c:val>
            <c:numRef>
              <c:f>[0]!cantper</c:f>
              <c:numCache>
                <c:formatCode>0.0%</c:formatCode>
                <c:ptCount val="30"/>
                <c:pt idx="0">
                  <c:v>2.5271042679861935E-2</c:v>
                </c:pt>
                <c:pt idx="1">
                  <c:v>2.8968341526702582E-2</c:v>
                </c:pt>
                <c:pt idx="2">
                  <c:v>3.2071653736108777E-2</c:v>
                </c:pt>
                <c:pt idx="3">
                  <c:v>3.4119172436291485E-2</c:v>
                </c:pt>
                <c:pt idx="4">
                  <c:v>2.0917910256971213E-2</c:v>
                </c:pt>
                <c:pt idx="5">
                  <c:v>1.0220851360207128E-2</c:v>
                </c:pt>
                <c:pt idx="6">
                  <c:v>-1.4437651784957599E-3</c:v>
                </c:pt>
                <c:pt idx="7">
                  <c:v>-1.2259719225702796E-2</c:v>
                </c:pt>
                <c:pt idx="8">
                  <c:v>-8.4727127336120568E-3</c:v>
                </c:pt>
                <c:pt idx="9">
                  <c:v>-2.3911419959751208E-3</c:v>
                </c:pt>
                <c:pt idx="10">
                  <c:v>5.5205445959838374E-3</c:v>
                </c:pt>
                <c:pt idx="11">
                  <c:v>1.7928804083429783E-2</c:v>
                </c:pt>
                <c:pt idx="12">
                  <c:v>2.1149342350715878E-2</c:v>
                </c:pt>
                <c:pt idx="13">
                  <c:v>1.7916614182243544E-2</c:v>
                </c:pt>
                <c:pt idx="14">
                  <c:v>5.1772055354608621E-3</c:v>
                </c:pt>
                <c:pt idx="15">
                  <c:v>-8.1516205039367014E-3</c:v>
                </c:pt>
                <c:pt idx="16">
                  <c:v>-2.6064580557847883E-2</c:v>
                </c:pt>
                <c:pt idx="17">
                  <c:v>-2.9373321382415003E-2</c:v>
                </c:pt>
                <c:pt idx="18">
                  <c:v>-1.5524908184096131E-2</c:v>
                </c:pt>
                <c:pt idx="19">
                  <c:v>2.1552785758187643E-3</c:v>
                </c:pt>
                <c:pt idx="20">
                  <c:v>4.1904263045563286E-2</c:v>
                </c:pt>
                <c:pt idx="21">
                  <c:v>6.8748797127387032E-2</c:v>
                </c:pt>
                <c:pt idx="22">
                  <c:v>8.0650795800340652E-2</c:v>
                </c:pt>
                <c:pt idx="23">
                  <c:v>8.0373066426045581E-2</c:v>
                </c:pt>
                <c:pt idx="24">
                  <c:v>5.9810420353497963E-2</c:v>
                </c:pt>
                <c:pt idx="25">
                  <c:v>4.4182061650524886E-2</c:v>
                </c:pt>
                <c:pt idx="26">
                  <c:v>3.8107845176845977E-2</c:v>
                </c:pt>
                <c:pt idx="27">
                  <c:v>3.5445101749418187E-2</c:v>
                </c:pt>
                <c:pt idx="28">
                  <c:v>4.1061662551655782E-2</c:v>
                </c:pt>
                <c:pt idx="29">
                  <c:v>4.1284223459246996E-2</c:v>
                </c:pt>
              </c:numCache>
            </c:numRef>
          </c:val>
        </c:ser>
        <c:ser>
          <c:idx val="2"/>
          <c:order val="2"/>
          <c:tx>
            <c:v>New Zealand</c:v>
          </c:tx>
          <c:spPr>
            <a:ln w="12700" cmpd="sng">
              <a:solidFill>
                <a:srgbClr val="3A5DAE"/>
              </a:solidFill>
            </a:ln>
          </c:spPr>
          <c:marker>
            <c:symbol val="none"/>
          </c:marker>
          <c:cat>
            <c:numRef>
              <c:f>[0]!date</c:f>
              <c:numCache>
                <c:formatCode>mmm\-yy</c:formatCode>
                <c:ptCount val="30"/>
                <c:pt idx="0">
                  <c:v>39234</c:v>
                </c:pt>
                <c:pt idx="1">
                  <c:v>39326</c:v>
                </c:pt>
                <c:pt idx="2">
                  <c:v>39417</c:v>
                </c:pt>
                <c:pt idx="3">
                  <c:v>39508</c:v>
                </c:pt>
                <c:pt idx="4">
                  <c:v>39600</c:v>
                </c:pt>
                <c:pt idx="5">
                  <c:v>39692</c:v>
                </c:pt>
                <c:pt idx="6">
                  <c:v>39783</c:v>
                </c:pt>
                <c:pt idx="7">
                  <c:v>39873</c:v>
                </c:pt>
                <c:pt idx="8">
                  <c:v>39965</c:v>
                </c:pt>
                <c:pt idx="9">
                  <c:v>40057</c:v>
                </c:pt>
                <c:pt idx="10">
                  <c:v>40148</c:v>
                </c:pt>
                <c:pt idx="11">
                  <c:v>40238</c:v>
                </c:pt>
                <c:pt idx="12">
                  <c:v>40330</c:v>
                </c:pt>
                <c:pt idx="13">
                  <c:v>40422</c:v>
                </c:pt>
                <c:pt idx="14">
                  <c:v>40513</c:v>
                </c:pt>
                <c:pt idx="15">
                  <c:v>40603</c:v>
                </c:pt>
                <c:pt idx="16">
                  <c:v>40695</c:v>
                </c:pt>
                <c:pt idx="17">
                  <c:v>40787</c:v>
                </c:pt>
                <c:pt idx="18">
                  <c:v>40878</c:v>
                </c:pt>
                <c:pt idx="19">
                  <c:v>40969</c:v>
                </c:pt>
                <c:pt idx="20">
                  <c:v>41061</c:v>
                </c:pt>
                <c:pt idx="21">
                  <c:v>41153</c:v>
                </c:pt>
                <c:pt idx="22">
                  <c:v>41244</c:v>
                </c:pt>
                <c:pt idx="23">
                  <c:v>41334</c:v>
                </c:pt>
                <c:pt idx="24">
                  <c:v>41426</c:v>
                </c:pt>
                <c:pt idx="25">
                  <c:v>41518</c:v>
                </c:pt>
                <c:pt idx="26">
                  <c:v>41609</c:v>
                </c:pt>
                <c:pt idx="27">
                  <c:v>41699</c:v>
                </c:pt>
                <c:pt idx="28">
                  <c:v>41791</c:v>
                </c:pt>
                <c:pt idx="29">
                  <c:v>41883</c:v>
                </c:pt>
              </c:numCache>
            </c:numRef>
          </c:cat>
          <c:val>
            <c:numRef>
              <c:f>[0]!nzper</c:f>
              <c:numCache>
                <c:formatCode>0.0%</c:formatCode>
                <c:ptCount val="30"/>
                <c:pt idx="0">
                  <c:v>2.6274335097026497E-2</c:v>
                </c:pt>
                <c:pt idx="1">
                  <c:v>3.0964529659719853E-2</c:v>
                </c:pt>
                <c:pt idx="2">
                  <c:v>3.3830050265972536E-2</c:v>
                </c:pt>
                <c:pt idx="3">
                  <c:v>3.5278175297464257E-2</c:v>
                </c:pt>
                <c:pt idx="4">
                  <c:v>2.2141976676812298E-2</c:v>
                </c:pt>
                <c:pt idx="5">
                  <c:v>8.3393430301996786E-3</c:v>
                </c:pt>
                <c:pt idx="6">
                  <c:v>-6.9270841225292906E-3</c:v>
                </c:pt>
                <c:pt idx="7">
                  <c:v>-1.8783340690790469E-2</c:v>
                </c:pt>
                <c:pt idx="8">
                  <c:v>-1.5661472192505917E-2</c:v>
                </c:pt>
                <c:pt idx="9">
                  <c:v>-6.6262248416283373E-3</c:v>
                </c:pt>
                <c:pt idx="10">
                  <c:v>6.4404730970952801E-3</c:v>
                </c:pt>
                <c:pt idx="11">
                  <c:v>2.2004654608161377E-2</c:v>
                </c:pt>
                <c:pt idx="12">
                  <c:v>2.7802451257631589E-2</c:v>
                </c:pt>
                <c:pt idx="13">
                  <c:v>2.5262001070145871E-2</c:v>
                </c:pt>
                <c:pt idx="14">
                  <c:v>1.841117448125474E-2</c:v>
                </c:pt>
                <c:pt idx="15">
                  <c:v>6.6950727394201621E-3</c:v>
                </c:pt>
                <c:pt idx="16">
                  <c:v>-9.4094211485673583E-4</c:v>
                </c:pt>
                <c:pt idx="17">
                  <c:v>3.0268864029014977E-3</c:v>
                </c:pt>
                <c:pt idx="18">
                  <c:v>1.1892165786254299E-2</c:v>
                </c:pt>
                <c:pt idx="19">
                  <c:v>2.1582879871505877E-2</c:v>
                </c:pt>
                <c:pt idx="20">
                  <c:v>2.937113661281511E-2</c:v>
                </c:pt>
                <c:pt idx="21">
                  <c:v>2.8838619692487466E-2</c:v>
                </c:pt>
                <c:pt idx="22">
                  <c:v>2.635180605475141E-2</c:v>
                </c:pt>
                <c:pt idx="23">
                  <c:v>2.6524644235440764E-2</c:v>
                </c:pt>
                <c:pt idx="24">
                  <c:v>2.4852930921819293E-2</c:v>
                </c:pt>
                <c:pt idx="25">
                  <c:v>2.5778128592991445E-2</c:v>
                </c:pt>
                <c:pt idx="26">
                  <c:v>2.5038692022361548E-2</c:v>
                </c:pt>
                <c:pt idx="27">
                  <c:v>2.4370132599529599E-2</c:v>
                </c:pt>
                <c:pt idx="28">
                  <c:v>2.7087258122521014E-2</c:v>
                </c:pt>
                <c:pt idx="29">
                  <c:v>2.7393813447882175E-2</c:v>
                </c:pt>
              </c:numCache>
            </c:numRef>
          </c:val>
        </c:ser>
        <c:marker val="1"/>
        <c:axId val="34792576"/>
        <c:axId val="34794112"/>
      </c:lineChart>
      <c:dateAx>
        <c:axId val="34792576"/>
        <c:scaling>
          <c:orientation val="minMax"/>
        </c:scaling>
        <c:axPos val="b"/>
        <c:minorGridlines>
          <c:spPr>
            <a:ln w="3175" cmpd="sng">
              <a:prstDash val="sysDot"/>
            </a:ln>
          </c:spPr>
        </c:minorGridlines>
        <c:numFmt formatCode="mmm\ yy" sourceLinked="0"/>
        <c:tickLblPos val="nextTo"/>
        <c:spPr>
          <a:ln w="3175" cmpd="sng"/>
        </c:spPr>
        <c:txPr>
          <a:bodyPr rot="-5400000" vert="horz"/>
          <a:lstStyle/>
          <a:p>
            <a:pPr>
              <a:defRPr sz="700"/>
            </a:pPr>
            <a:endParaRPr lang="en-US"/>
          </a:p>
        </c:txPr>
        <c:crossAx val="34794112"/>
        <c:crosses val="autoZero"/>
        <c:auto val="1"/>
        <c:lblOffset val="100"/>
        <c:baseTimeUnit val="months"/>
        <c:majorUnit val="6"/>
        <c:majorTimeUnit val="months"/>
        <c:minorUnit val="3"/>
        <c:minorTimeUnit val="months"/>
      </c:dateAx>
      <c:valAx>
        <c:axId val="34794112"/>
        <c:scaling>
          <c:orientation val="minMax"/>
        </c:scaling>
        <c:axPos val="l"/>
        <c:majorGridlines>
          <c:spPr>
            <a:ln w="3175" cmpd="sng">
              <a:solidFill>
                <a:schemeClr val="bg1"/>
              </a:solidFill>
            </a:ln>
          </c:spPr>
        </c:majorGridlines>
        <c:numFmt formatCode="0%" sourceLinked="0"/>
        <c:tickLblPos val="nextTo"/>
        <c:spPr>
          <a:ln w="3175" cmpd="sng"/>
        </c:spPr>
        <c:txPr>
          <a:bodyPr/>
          <a:lstStyle/>
          <a:p>
            <a:pPr>
              <a:defRPr sz="700"/>
            </a:pPr>
            <a:endParaRPr lang="en-US"/>
          </a:p>
        </c:txPr>
        <c:crossAx val="34792576"/>
        <c:crosses val="autoZero"/>
        <c:crossBetween val="between"/>
      </c:valAx>
      <c:spPr>
        <a:gradFill flip="none" rotWithShape="1">
          <a:gsLst>
            <a:gs pos="0">
              <a:schemeClr val="bg1">
                <a:lumMod val="85000"/>
                <a:alpha val="90000"/>
              </a:schemeClr>
            </a:gs>
            <a:gs pos="100000">
              <a:schemeClr val="bg1">
                <a:lumMod val="95000"/>
                <a:alpha val="70000"/>
              </a:schemeClr>
            </a:gs>
          </a:gsLst>
          <a:lin ang="5100000" scaled="0"/>
          <a:tileRect/>
        </a:gradFill>
      </c:spPr>
    </c:plotArea>
    <c:legend>
      <c:legendPos val="b"/>
      <c:layout>
        <c:manualLayout>
          <c:xMode val="edge"/>
          <c:yMode val="edge"/>
          <c:x val="3.0921912316747683E-2"/>
          <c:y val="0.89281270365122323"/>
          <c:w val="0.92652625152625179"/>
          <c:h val="0.10692142857142906"/>
        </c:manualLayout>
      </c:layout>
      <c:txPr>
        <a:bodyPr/>
        <a:lstStyle/>
        <a:p>
          <a:pPr>
            <a:defRPr sz="700"/>
          </a:pPr>
          <a:endParaRPr lang="en-US"/>
        </a:p>
      </c:txPr>
    </c:legend>
    <c:plotVisOnly val="1"/>
    <c:dispBlanksAs val="gap"/>
  </c:chart>
  <c:spPr>
    <a:ln>
      <a:noFill/>
    </a:ln>
  </c:spPr>
  <c:txPr>
    <a:bodyPr/>
    <a:lstStyle/>
    <a:p>
      <a:pPr>
        <a:defRPr sz="1800"/>
      </a:pPr>
      <a:endParaRPr lang="en-US"/>
    </a:p>
  </c:txPr>
  <c:externalData r:id="rId2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style val="18"/>
  <c:clrMapOvr bg1="lt1" tx1="dk1" bg2="lt2" tx2="dk2" accent1="accent1" accent2="accent2" accent3="accent3" accent4="accent4" accent5="accent5" accent6="accent6" hlink="hlink" folHlink="folHlink"/>
  <c:chart>
    <c:title>
      <c:tx>
        <c:rich>
          <a:bodyPr anchor="t" anchorCtr="0"/>
          <a:lstStyle/>
          <a:p>
            <a:pPr algn="l">
              <a:defRPr sz="900"/>
            </a:pPr>
            <a:r>
              <a:rPr lang="en-NZ"/>
              <a:t>Canterbury</a:t>
            </a:r>
            <a:r>
              <a:rPr lang="en-NZ" baseline="0"/>
              <a:t> Gross Domestic Product</a:t>
            </a:r>
            <a:endParaRPr lang="en-NZ"/>
          </a:p>
          <a:p>
            <a:pPr algn="l">
              <a:defRPr sz="900"/>
            </a:pPr>
            <a:r>
              <a:rPr lang="en-NZ" sz="850"/>
              <a:t>$m</a:t>
            </a:r>
            <a:r>
              <a:rPr lang="en-NZ" sz="850" baseline="0"/>
              <a:t> 2010 prices</a:t>
            </a:r>
            <a:endParaRPr lang="en-NZ" sz="850"/>
          </a:p>
          <a:p>
            <a:pPr algn="l">
              <a:defRPr sz="900"/>
            </a:pPr>
            <a:r>
              <a:rPr lang="en-NZ" sz="850" b="0" i="1"/>
              <a:t>Source: Statistics New Zealand, Infometrics, CDC</a:t>
            </a:r>
          </a:p>
        </c:rich>
      </c:tx>
      <c:layout>
        <c:manualLayout>
          <c:xMode val="edge"/>
          <c:yMode val="edge"/>
          <c:x val="3.3954861111111108E-3"/>
          <c:y val="3.46388888888889E-2"/>
        </c:manualLayout>
      </c:layout>
    </c:title>
    <c:plotArea>
      <c:layout>
        <c:manualLayout>
          <c:layoutTarget val="inner"/>
          <c:xMode val="edge"/>
          <c:yMode val="edge"/>
          <c:x val="6.3788610975627102E-2"/>
          <c:y val="0.13553130632504526"/>
          <c:w val="0.91553856480582618"/>
          <c:h val="0.72309663990192141"/>
        </c:manualLayout>
      </c:layout>
      <c:lineChart>
        <c:grouping val="standard"/>
        <c:ser>
          <c:idx val="0"/>
          <c:order val="0"/>
          <c:tx>
            <c:v>Actual</c:v>
          </c:tx>
          <c:spPr>
            <a:ln w="12700" cmpd="sng"/>
          </c:spPr>
          <c:marker>
            <c:symbol val="none"/>
          </c:marker>
          <c:cat>
            <c:numRef>
              <c:f>'Christchurch Estimates'!$Z$44:$Z$71</c:f>
              <c:numCache>
                <c:formatCode>General</c:formatCode>
                <c:ptCount val="28"/>
                <c:pt idx="0">
                  <c:v>2008</c:v>
                </c:pt>
                <c:pt idx="4">
                  <c:v>2009</c:v>
                </c:pt>
                <c:pt idx="8">
                  <c:v>2010</c:v>
                </c:pt>
                <c:pt idx="12">
                  <c:v>2011</c:v>
                </c:pt>
                <c:pt idx="16">
                  <c:v>2012</c:v>
                </c:pt>
                <c:pt idx="20">
                  <c:v>2013</c:v>
                </c:pt>
                <c:pt idx="24">
                  <c:v>2014</c:v>
                </c:pt>
              </c:numCache>
            </c:numRef>
          </c:cat>
          <c:val>
            <c:numRef>
              <c:f>'Canterbury Estimates'!$AD$43:$AD$70</c:f>
              <c:numCache>
                <c:formatCode>#,##0.00</c:formatCode>
                <c:ptCount val="28"/>
                <c:pt idx="0">
                  <c:v>22494.153000000002</c:v>
                </c:pt>
                <c:pt idx="1">
                  <c:v>22442.280999999999</c:v>
                </c:pt>
                <c:pt idx="2">
                  <c:v>22377.592000000001</c:v>
                </c:pt>
                <c:pt idx="3">
                  <c:v>22315.552000000003</c:v>
                </c:pt>
                <c:pt idx="4">
                  <c:v>22218.381000000001</c:v>
                </c:pt>
                <c:pt idx="5">
                  <c:v>22252.133999999991</c:v>
                </c:pt>
                <c:pt idx="6">
                  <c:v>22324.08400000001</c:v>
                </c:pt>
                <c:pt idx="7">
                  <c:v>22438.745999999999</c:v>
                </c:pt>
                <c:pt idx="8">
                  <c:v>22616.73</c:v>
                </c:pt>
                <c:pt idx="9">
                  <c:v>22722.752</c:v>
                </c:pt>
                <c:pt idx="10">
                  <c:v>22724.055999999997</c:v>
                </c:pt>
                <c:pt idx="11">
                  <c:v>22554.915999999997</c:v>
                </c:pt>
                <c:pt idx="12">
                  <c:v>22432.366999999998</c:v>
                </c:pt>
                <c:pt idx="13">
                  <c:v>22130.493000000009</c:v>
                </c:pt>
                <c:pt idx="14">
                  <c:v>22056.575000000001</c:v>
                </c:pt>
                <c:pt idx="15">
                  <c:v>22204.752999999997</c:v>
                </c:pt>
                <c:pt idx="16">
                  <c:v>22480.715</c:v>
                </c:pt>
                <c:pt idx="17">
                  <c:v>23057.855</c:v>
                </c:pt>
                <c:pt idx="18">
                  <c:v>23572.937999999998</c:v>
                </c:pt>
                <c:pt idx="19">
                  <c:v>23995.583999999999</c:v>
                </c:pt>
                <c:pt idx="20">
                  <c:v>24287.558999999997</c:v>
                </c:pt>
                <c:pt idx="21">
                  <c:v>24436.955000000005</c:v>
                </c:pt>
                <c:pt idx="22">
                  <c:v>24614.438999999998</c:v>
                </c:pt>
                <c:pt idx="23">
                  <c:v>24910.004000000001</c:v>
                </c:pt>
                <c:pt idx="24">
                  <c:v>25148.433999999997</c:v>
                </c:pt>
                <c:pt idx="25">
                  <c:v>25440.377</c:v>
                </c:pt>
                <c:pt idx="26">
                  <c:v>25630.627</c:v>
                </c:pt>
              </c:numCache>
            </c:numRef>
          </c:val>
        </c:ser>
        <c:ser>
          <c:idx val="1"/>
          <c:order val="1"/>
          <c:tx>
            <c:v>CDC estimated underlying (non-rebuild)</c:v>
          </c:tx>
          <c:spPr>
            <a:ln w="12700" cmpd="sng">
              <a:solidFill>
                <a:srgbClr val="78BE20"/>
              </a:solidFill>
              <a:prstDash val="sysDash"/>
            </a:ln>
          </c:spPr>
          <c:marker>
            <c:symbol val="none"/>
          </c:marker>
          <c:cat>
            <c:numRef>
              <c:f>'Christchurch Estimates'!$Z$44:$Z$71</c:f>
              <c:numCache>
                <c:formatCode>General</c:formatCode>
                <c:ptCount val="28"/>
                <c:pt idx="0">
                  <c:v>2008</c:v>
                </c:pt>
                <c:pt idx="4">
                  <c:v>2009</c:v>
                </c:pt>
                <c:pt idx="8">
                  <c:v>2010</c:v>
                </c:pt>
                <c:pt idx="12">
                  <c:v>2011</c:v>
                </c:pt>
                <c:pt idx="16">
                  <c:v>2012</c:v>
                </c:pt>
                <c:pt idx="20">
                  <c:v>2013</c:v>
                </c:pt>
                <c:pt idx="24">
                  <c:v>2014</c:v>
                </c:pt>
              </c:numCache>
            </c:numRef>
          </c:cat>
          <c:val>
            <c:numRef>
              <c:f>'Canterbury Estimates'!$AC$43:$AC$70</c:f>
              <c:numCache>
                <c:formatCode>General</c:formatCode>
                <c:ptCount val="28"/>
                <c:pt idx="13" formatCode="#,##0.00">
                  <c:v>22130.493000000009</c:v>
                </c:pt>
                <c:pt idx="14" formatCode="#,##0.00">
                  <c:v>22056.575000000001</c:v>
                </c:pt>
                <c:pt idx="15" formatCode="#,##0.00">
                  <c:v>22204.752999999997</c:v>
                </c:pt>
                <c:pt idx="16" formatCode="#,##0.00">
                  <c:v>22480.715</c:v>
                </c:pt>
                <c:pt idx="17" formatCode="#,##0.00">
                  <c:v>22666.305351111336</c:v>
                </c:pt>
                <c:pt idx="18" formatCode="#,##0.00">
                  <c:v>22681.188055830411</c:v>
                </c:pt>
                <c:pt idx="19" formatCode="#,##0.00">
                  <c:v>22758.357850568224</c:v>
                </c:pt>
                <c:pt idx="20" formatCode="#,##0.00">
                  <c:v>22908.830727061402</c:v>
                </c:pt>
                <c:pt idx="21" formatCode="#,##0.00">
                  <c:v>23037.830480348872</c:v>
                </c:pt>
                <c:pt idx="22" formatCode="#,##0.00">
                  <c:v>23202.949534184754</c:v>
                </c:pt>
                <c:pt idx="23" formatCode="#,##0.00">
                  <c:v>23368.151904912324</c:v>
                </c:pt>
                <c:pt idx="24" formatCode="#,##0.00">
                  <c:v>23596.830620686978</c:v>
                </c:pt>
                <c:pt idx="25" formatCode="#,##0.00">
                  <c:v>23811.735661542923</c:v>
                </c:pt>
                <c:pt idx="26" formatCode="#,##0.00">
                  <c:v>23980.737542169751</c:v>
                </c:pt>
              </c:numCache>
            </c:numRef>
          </c:val>
        </c:ser>
        <c:marker val="1"/>
        <c:axId val="35213696"/>
        <c:axId val="35215232"/>
      </c:lineChart>
      <c:dateAx>
        <c:axId val="35213696"/>
        <c:scaling>
          <c:orientation val="minMax"/>
        </c:scaling>
        <c:axPos val="b"/>
        <c:minorGridlines>
          <c:spPr>
            <a:ln w="3175" cmpd="sng">
              <a:prstDash val="sysDot"/>
            </a:ln>
          </c:spPr>
        </c:minorGridlines>
        <c:numFmt formatCode="0" sourceLinked="0"/>
        <c:tickLblPos val="nextTo"/>
        <c:spPr>
          <a:ln w="3175" cmpd="sng"/>
        </c:spPr>
        <c:txPr>
          <a:bodyPr rot="-5400000" vert="horz"/>
          <a:lstStyle/>
          <a:p>
            <a:pPr>
              <a:defRPr sz="700"/>
            </a:pPr>
            <a:endParaRPr lang="en-US"/>
          </a:p>
        </c:txPr>
        <c:crossAx val="35215232"/>
        <c:crosses val="autoZero"/>
        <c:auto val="1"/>
        <c:lblOffset val="100"/>
        <c:baseTimeUnit val="months"/>
        <c:majorUnit val="4"/>
        <c:majorTimeUnit val="months"/>
        <c:minorUnit val="4"/>
        <c:minorTimeUnit val="months"/>
      </c:dateAx>
      <c:valAx>
        <c:axId val="35215232"/>
        <c:scaling>
          <c:orientation val="minMax"/>
        </c:scaling>
        <c:axPos val="l"/>
        <c:majorGridlines>
          <c:spPr>
            <a:ln w="3175" cmpd="sng">
              <a:solidFill>
                <a:schemeClr val="bg1"/>
              </a:solidFill>
            </a:ln>
          </c:spPr>
        </c:majorGridlines>
        <c:numFmt formatCode="#,##0" sourceLinked="0"/>
        <c:tickLblPos val="nextTo"/>
        <c:spPr>
          <a:ln w="3175" cmpd="sng"/>
        </c:spPr>
        <c:txPr>
          <a:bodyPr/>
          <a:lstStyle/>
          <a:p>
            <a:pPr>
              <a:defRPr sz="700"/>
            </a:pPr>
            <a:endParaRPr lang="en-US"/>
          </a:p>
        </c:txPr>
        <c:crossAx val="35213696"/>
        <c:crosses val="autoZero"/>
        <c:crossBetween val="between"/>
      </c:valAx>
      <c:spPr>
        <a:gradFill flip="none" rotWithShape="1">
          <a:gsLst>
            <a:gs pos="0">
              <a:schemeClr val="bg1">
                <a:lumMod val="85000"/>
                <a:alpha val="90000"/>
              </a:schemeClr>
            </a:gs>
            <a:gs pos="100000">
              <a:schemeClr val="bg1">
                <a:lumMod val="95000"/>
                <a:alpha val="70000"/>
              </a:schemeClr>
            </a:gs>
          </a:gsLst>
          <a:lin ang="5100000" scaled="0"/>
          <a:tileRect/>
        </a:gradFill>
      </c:spPr>
    </c:plotArea>
    <c:legend>
      <c:legendPos val="b"/>
      <c:layout>
        <c:manualLayout>
          <c:xMode val="edge"/>
          <c:yMode val="edge"/>
          <c:x val="3.0921912316747683E-2"/>
          <c:y val="0.89281270365122323"/>
          <c:w val="0.92652625152625179"/>
          <c:h val="0.10692142857142906"/>
        </c:manualLayout>
      </c:layout>
      <c:txPr>
        <a:bodyPr/>
        <a:lstStyle/>
        <a:p>
          <a:pPr>
            <a:defRPr sz="700"/>
          </a:pPr>
          <a:endParaRPr lang="en-US"/>
        </a:p>
      </c:txPr>
    </c:legend>
    <c:plotVisOnly val="1"/>
    <c:dispBlanksAs val="gap"/>
  </c:chart>
  <c:spPr>
    <a:ln>
      <a:noFill/>
    </a:ln>
  </c:spPr>
  <c:txPr>
    <a:bodyPr/>
    <a:lstStyle/>
    <a:p>
      <a:pPr>
        <a:defRPr sz="1800"/>
      </a:pPr>
      <a:endParaRPr lang="en-US"/>
    </a:p>
  </c:txPr>
  <c:externalData r:id="rId2"/>
  <c:userShapes r:id="rId3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style val="18"/>
  <c:clrMapOvr bg1="lt1" tx1="dk1" bg2="lt2" tx2="dk2" accent1="accent1" accent2="accent2" accent3="accent3" accent4="accent4" accent5="accent5" accent6="accent6" hlink="hlink" folHlink="folHlink"/>
  <c:chart>
    <c:title>
      <c:tx>
        <c:rich>
          <a:bodyPr anchor="t" anchorCtr="0"/>
          <a:lstStyle/>
          <a:p>
            <a:pPr algn="l">
              <a:defRPr sz="900"/>
            </a:pPr>
            <a:r>
              <a:rPr lang="en-NZ"/>
              <a:t>Canterbury Sector Output</a:t>
            </a:r>
          </a:p>
          <a:p>
            <a:pPr algn="l">
              <a:defRPr sz="900"/>
            </a:pPr>
            <a:r>
              <a:rPr lang="en-NZ" sz="850"/>
              <a:t>Annual Average Percent Change</a:t>
            </a:r>
          </a:p>
          <a:p>
            <a:pPr algn="l">
              <a:defRPr sz="900"/>
            </a:pPr>
            <a:r>
              <a:rPr lang="en-NZ" sz="850" b="0" i="1"/>
              <a:t>Source: Statistics New Zealand, Infometrics, CDC</a:t>
            </a:r>
          </a:p>
        </c:rich>
      </c:tx>
      <c:layout>
        <c:manualLayout>
          <c:xMode val="edge"/>
          <c:yMode val="edge"/>
          <c:x val="3.3954861111111108E-3"/>
          <c:y val="3.46388888888889E-2"/>
        </c:manualLayout>
      </c:layout>
    </c:title>
    <c:plotArea>
      <c:layout/>
      <c:lineChart>
        <c:grouping val="standard"/>
        <c:ser>
          <c:idx val="0"/>
          <c:order val="0"/>
          <c:tx>
            <c:v>Manufacturing</c:v>
          </c:tx>
          <c:spPr>
            <a:ln w="12700" cmpd="sng"/>
          </c:spPr>
          <c:marker>
            <c:symbol val="none"/>
          </c:marker>
          <c:cat>
            <c:numRef>
              <c:f>'Canterbury Estimates'!$AE$39:$AE$70</c:f>
              <c:numCache>
                <c:formatCode>General</c:formatCode>
                <c:ptCount val="32"/>
                <c:pt idx="0">
                  <c:v>2007</c:v>
                </c:pt>
                <c:pt idx="4">
                  <c:v>2008</c:v>
                </c:pt>
                <c:pt idx="8">
                  <c:v>2009</c:v>
                </c:pt>
                <c:pt idx="12">
                  <c:v>2010</c:v>
                </c:pt>
                <c:pt idx="16">
                  <c:v>2011</c:v>
                </c:pt>
                <c:pt idx="20">
                  <c:v>2012</c:v>
                </c:pt>
                <c:pt idx="24">
                  <c:v>2013</c:v>
                </c:pt>
                <c:pt idx="28">
                  <c:v>2014</c:v>
                </c:pt>
              </c:numCache>
            </c:numRef>
          </c:cat>
          <c:val>
            <c:numRef>
              <c:f>'Canterbury Estimates'!$AF$39:$AF$70</c:f>
              <c:numCache>
                <c:formatCode>0.0%</c:formatCode>
                <c:ptCount val="32"/>
                <c:pt idx="0">
                  <c:v>6.4173825668929485E-3</c:v>
                </c:pt>
                <c:pt idx="1">
                  <c:v>2.0634599471514487E-2</c:v>
                </c:pt>
                <c:pt idx="2">
                  <c:v>3.3349973990517645E-2</c:v>
                </c:pt>
                <c:pt idx="3">
                  <c:v>3.5080609602334181E-2</c:v>
                </c:pt>
                <c:pt idx="4">
                  <c:v>1.3081093383829016E-2</c:v>
                </c:pt>
                <c:pt idx="5">
                  <c:v>-1.9382959329374849E-3</c:v>
                </c:pt>
                <c:pt idx="6">
                  <c:v>-2.3369207490008152E-2</c:v>
                </c:pt>
                <c:pt idx="7">
                  <c:v>-5.9685029640252116E-2</c:v>
                </c:pt>
                <c:pt idx="8">
                  <c:v>-9.3125995549863588E-2</c:v>
                </c:pt>
                <c:pt idx="9">
                  <c:v>-0.11375602893227602</c:v>
                </c:pt>
                <c:pt idx="10">
                  <c:v>-0.1191697619728275</c:v>
                </c:pt>
                <c:pt idx="11">
                  <c:v>-9.1338695409497572E-2</c:v>
                </c:pt>
                <c:pt idx="12">
                  <c:v>-4.0179807582553663E-2</c:v>
                </c:pt>
                <c:pt idx="13">
                  <c:v>1.4642427672066253E-2</c:v>
                </c:pt>
                <c:pt idx="14">
                  <c:v>4.9400016284674622E-2</c:v>
                </c:pt>
                <c:pt idx="15">
                  <c:v>5.753241143348635E-2</c:v>
                </c:pt>
                <c:pt idx="16">
                  <c:v>7.2353958052283646E-2</c:v>
                </c:pt>
                <c:pt idx="17">
                  <c:v>4.1050356650130557E-2</c:v>
                </c:pt>
                <c:pt idx="18">
                  <c:v>2.9945545313702533E-2</c:v>
                </c:pt>
                <c:pt idx="19">
                  <c:v>1.3934143636228805E-2</c:v>
                </c:pt>
                <c:pt idx="20">
                  <c:v>-2.7444742311536385E-2</c:v>
                </c:pt>
                <c:pt idx="21">
                  <c:v>9.4352357592963952E-4</c:v>
                </c:pt>
                <c:pt idx="22">
                  <c:v>2.0770840630627074E-2</c:v>
                </c:pt>
                <c:pt idx="23">
                  <c:v>5.2280923805464244E-2</c:v>
                </c:pt>
                <c:pt idx="24">
                  <c:v>7.5701226717352271E-2</c:v>
                </c:pt>
                <c:pt idx="25">
                  <c:v>5.4483692111803303E-2</c:v>
                </c:pt>
                <c:pt idx="26">
                  <c:v>3.4379797963077122E-2</c:v>
                </c:pt>
                <c:pt idx="27">
                  <c:v>2.380452054503435E-2</c:v>
                </c:pt>
                <c:pt idx="28">
                  <c:v>2.1434074620996234E-2</c:v>
                </c:pt>
                <c:pt idx="29">
                  <c:v>2.9718734420096204E-2</c:v>
                </c:pt>
                <c:pt idx="30">
                  <c:v>3.9331750327903391E-2</c:v>
                </c:pt>
              </c:numCache>
            </c:numRef>
          </c:val>
        </c:ser>
        <c:ser>
          <c:idx val="1"/>
          <c:order val="1"/>
          <c:tx>
            <c:v>Construction</c:v>
          </c:tx>
          <c:spPr>
            <a:ln w="12700" cmpd="sng">
              <a:solidFill>
                <a:srgbClr val="E40046"/>
              </a:solidFill>
            </a:ln>
          </c:spPr>
          <c:marker>
            <c:symbol val="none"/>
          </c:marker>
          <c:cat>
            <c:numRef>
              <c:f>'Canterbury Estimates'!$AE$39:$AE$70</c:f>
              <c:numCache>
                <c:formatCode>General</c:formatCode>
                <c:ptCount val="32"/>
                <c:pt idx="0">
                  <c:v>2007</c:v>
                </c:pt>
                <c:pt idx="4">
                  <c:v>2008</c:v>
                </c:pt>
                <c:pt idx="8">
                  <c:v>2009</c:v>
                </c:pt>
                <c:pt idx="12">
                  <c:v>2010</c:v>
                </c:pt>
                <c:pt idx="16">
                  <c:v>2011</c:v>
                </c:pt>
                <c:pt idx="20">
                  <c:v>2012</c:v>
                </c:pt>
                <c:pt idx="24">
                  <c:v>2013</c:v>
                </c:pt>
                <c:pt idx="28">
                  <c:v>2014</c:v>
                </c:pt>
              </c:numCache>
            </c:numRef>
          </c:cat>
          <c:val>
            <c:numRef>
              <c:f>'Canterbury Estimates'!$AG$39:$AG$70</c:f>
              <c:numCache>
                <c:formatCode>0.0%</c:formatCode>
                <c:ptCount val="32"/>
                <c:pt idx="0">
                  <c:v>6.3956801166103583E-2</c:v>
                </c:pt>
                <c:pt idx="1">
                  <c:v>8.9292735645968707E-2</c:v>
                </c:pt>
                <c:pt idx="2">
                  <c:v>0.11048903116087745</c:v>
                </c:pt>
                <c:pt idx="3">
                  <c:v>0.12407387405322483</c:v>
                </c:pt>
                <c:pt idx="4">
                  <c:v>0.10793518339771668</c:v>
                </c:pt>
                <c:pt idx="5">
                  <c:v>5.6667432349263983E-2</c:v>
                </c:pt>
                <c:pt idx="6">
                  <c:v>-3.7280869532518878E-4</c:v>
                </c:pt>
                <c:pt idx="7">
                  <c:v>-7.0634288614005558E-2</c:v>
                </c:pt>
                <c:pt idx="8">
                  <c:v>-9.041180585046571E-2</c:v>
                </c:pt>
                <c:pt idx="9">
                  <c:v>-8.1969124840446397E-2</c:v>
                </c:pt>
                <c:pt idx="10">
                  <c:v>-6.7246692277906278E-2</c:v>
                </c:pt>
                <c:pt idx="11">
                  <c:v>-1.5842649325619858E-2</c:v>
                </c:pt>
                <c:pt idx="12">
                  <c:v>-4.7807402697895868E-3</c:v>
                </c:pt>
                <c:pt idx="13">
                  <c:v>-3.0148346155757242E-3</c:v>
                </c:pt>
                <c:pt idx="14">
                  <c:v>-8.3916745243002369E-3</c:v>
                </c:pt>
                <c:pt idx="15">
                  <c:v>-4.392529589201568E-2</c:v>
                </c:pt>
                <c:pt idx="16">
                  <c:v>-4.8142608585269628E-2</c:v>
                </c:pt>
                <c:pt idx="17">
                  <c:v>-2.2094164196333151E-2</c:v>
                </c:pt>
                <c:pt idx="18">
                  <c:v>4.4549741098326427E-2</c:v>
                </c:pt>
                <c:pt idx="19">
                  <c:v>0.16672579769432089</c:v>
                </c:pt>
                <c:pt idx="20">
                  <c:v>0.28585375470293672</c:v>
                </c:pt>
                <c:pt idx="21">
                  <c:v>0.36192829779851765</c:v>
                </c:pt>
                <c:pt idx="22">
                  <c:v>0.40710199637072342</c:v>
                </c:pt>
                <c:pt idx="23">
                  <c:v>0.32968080096766206</c:v>
                </c:pt>
                <c:pt idx="24">
                  <c:v>0.26850351892372676</c:v>
                </c:pt>
                <c:pt idx="25">
                  <c:v>0.21263718209213481</c:v>
                </c:pt>
                <c:pt idx="26">
                  <c:v>0.14105421257060624</c:v>
                </c:pt>
                <c:pt idx="27">
                  <c:v>0.13248843926220508</c:v>
                </c:pt>
                <c:pt idx="28">
                  <c:v>0.12660321353666748</c:v>
                </c:pt>
                <c:pt idx="29">
                  <c:v>0.1269741499177004</c:v>
                </c:pt>
                <c:pt idx="30">
                  <c:v>0.10305544916449083</c:v>
                </c:pt>
              </c:numCache>
            </c:numRef>
          </c:val>
        </c:ser>
        <c:ser>
          <c:idx val="2"/>
          <c:order val="2"/>
          <c:tx>
            <c:v>Wholesale &amp; retail trade</c:v>
          </c:tx>
          <c:spPr>
            <a:ln w="12700" cmpd="sng">
              <a:solidFill>
                <a:srgbClr val="3A5DAE"/>
              </a:solidFill>
            </a:ln>
          </c:spPr>
          <c:marker>
            <c:symbol val="none"/>
          </c:marker>
          <c:cat>
            <c:numRef>
              <c:f>'Canterbury Estimates'!$AE$39:$AE$70</c:f>
              <c:numCache>
                <c:formatCode>General</c:formatCode>
                <c:ptCount val="32"/>
                <c:pt idx="0">
                  <c:v>2007</c:v>
                </c:pt>
                <c:pt idx="4">
                  <c:v>2008</c:v>
                </c:pt>
                <c:pt idx="8">
                  <c:v>2009</c:v>
                </c:pt>
                <c:pt idx="12">
                  <c:v>2010</c:v>
                </c:pt>
                <c:pt idx="16">
                  <c:v>2011</c:v>
                </c:pt>
                <c:pt idx="20">
                  <c:v>2012</c:v>
                </c:pt>
                <c:pt idx="24">
                  <c:v>2013</c:v>
                </c:pt>
                <c:pt idx="28">
                  <c:v>2014</c:v>
                </c:pt>
              </c:numCache>
            </c:numRef>
          </c:cat>
          <c:val>
            <c:numRef>
              <c:f>'Canterbury Estimates'!$AH$39:$AH$70</c:f>
              <c:numCache>
                <c:formatCode>0.0%</c:formatCode>
                <c:ptCount val="32"/>
                <c:pt idx="0">
                  <c:v>3.8627273620987182E-2</c:v>
                </c:pt>
                <c:pt idx="1">
                  <c:v>5.2344896638346197E-2</c:v>
                </c:pt>
                <c:pt idx="2">
                  <c:v>6.6265598837615083E-2</c:v>
                </c:pt>
                <c:pt idx="3">
                  <c:v>5.7438334566956697E-2</c:v>
                </c:pt>
                <c:pt idx="4">
                  <c:v>4.2273396921034066E-2</c:v>
                </c:pt>
                <c:pt idx="5">
                  <c:v>2.0057932678293942E-2</c:v>
                </c:pt>
                <c:pt idx="6">
                  <c:v>1.8894927695292114E-3</c:v>
                </c:pt>
                <c:pt idx="7">
                  <c:v>-1.3343839401763763E-2</c:v>
                </c:pt>
                <c:pt idx="8">
                  <c:v>-2.8776556407299592E-2</c:v>
                </c:pt>
                <c:pt idx="9">
                  <c:v>-3.7818427398051413E-2</c:v>
                </c:pt>
                <c:pt idx="10">
                  <c:v>-4.3693617110777266E-2</c:v>
                </c:pt>
                <c:pt idx="11">
                  <c:v>-3.7806250361450147E-2</c:v>
                </c:pt>
                <c:pt idx="12">
                  <c:v>-1.9404570965843925E-2</c:v>
                </c:pt>
                <c:pt idx="13">
                  <c:v>2.7191396691055316E-3</c:v>
                </c:pt>
                <c:pt idx="14">
                  <c:v>2.3631261775767475E-2</c:v>
                </c:pt>
                <c:pt idx="15">
                  <c:v>2.4109641333068581E-2</c:v>
                </c:pt>
                <c:pt idx="16">
                  <c:v>1.7312993482134772E-2</c:v>
                </c:pt>
                <c:pt idx="17">
                  <c:v>2.5132558646405742E-3</c:v>
                </c:pt>
                <c:pt idx="18">
                  <c:v>-1.5347207860978984E-2</c:v>
                </c:pt>
                <c:pt idx="19">
                  <c:v>-1.3552314847378514E-2</c:v>
                </c:pt>
                <c:pt idx="20">
                  <c:v>-4.3188330270971259E-4</c:v>
                </c:pt>
                <c:pt idx="21">
                  <c:v>3.1869634718849411E-2</c:v>
                </c:pt>
                <c:pt idx="22">
                  <c:v>6.7951335978499339E-2</c:v>
                </c:pt>
                <c:pt idx="23">
                  <c:v>9.4732544266366028E-2</c:v>
                </c:pt>
                <c:pt idx="24">
                  <c:v>9.5227668985098018E-2</c:v>
                </c:pt>
                <c:pt idx="25">
                  <c:v>7.4134235088001238E-2</c:v>
                </c:pt>
                <c:pt idx="26">
                  <c:v>5.5590579134866779E-2</c:v>
                </c:pt>
                <c:pt idx="27">
                  <c:v>4.6725746102246349E-2</c:v>
                </c:pt>
                <c:pt idx="28">
                  <c:v>4.2051985825771535E-2</c:v>
                </c:pt>
                <c:pt idx="29">
                  <c:v>4.7430415043601161E-2</c:v>
                </c:pt>
                <c:pt idx="30">
                  <c:v>4.4945872760156574E-2</c:v>
                </c:pt>
              </c:numCache>
            </c:numRef>
          </c:val>
        </c:ser>
        <c:ser>
          <c:idx val="3"/>
          <c:order val="3"/>
          <c:tx>
            <c:v>Agriculture</c:v>
          </c:tx>
          <c:spPr>
            <a:ln w="12700">
              <a:solidFill>
                <a:sysClr val="windowText" lastClr="000000"/>
              </a:solidFill>
            </a:ln>
          </c:spPr>
          <c:marker>
            <c:symbol val="none"/>
          </c:marker>
          <c:val>
            <c:numRef>
              <c:f>'Canterbury Estimates'!$AI$39:$AI$70</c:f>
              <c:numCache>
                <c:formatCode>0.0%</c:formatCode>
                <c:ptCount val="32"/>
                <c:pt idx="0">
                  <c:v>-3.1891437325188635E-2</c:v>
                </c:pt>
                <c:pt idx="1">
                  <c:v>-6.2689949487996777E-2</c:v>
                </c:pt>
                <c:pt idx="2">
                  <c:v>-0.10247605549712238</c:v>
                </c:pt>
                <c:pt idx="3">
                  <c:v>-0.15991285257075977</c:v>
                </c:pt>
                <c:pt idx="4">
                  <c:v>-0.16837205415925388</c:v>
                </c:pt>
                <c:pt idx="5">
                  <c:v>-0.14636387042759719</c:v>
                </c:pt>
                <c:pt idx="6">
                  <c:v>-7.2517377873076466E-2</c:v>
                </c:pt>
                <c:pt idx="7">
                  <c:v>7.7901163509430438E-2</c:v>
                </c:pt>
                <c:pt idx="8">
                  <c:v>0.20592926578081433</c:v>
                </c:pt>
                <c:pt idx="9">
                  <c:v>0.22158470325996116</c:v>
                </c:pt>
                <c:pt idx="10">
                  <c:v>0.17307586606303782</c:v>
                </c:pt>
                <c:pt idx="11">
                  <c:v>6.3849623411097012E-2</c:v>
                </c:pt>
                <c:pt idx="12">
                  <c:v>-1.5740600914291195E-2</c:v>
                </c:pt>
                <c:pt idx="13">
                  <c:v>-3.7970424934153701E-2</c:v>
                </c:pt>
                <c:pt idx="14">
                  <c:v>-4.8898559602119418E-2</c:v>
                </c:pt>
                <c:pt idx="15">
                  <c:v>-5.8313520882188365E-2</c:v>
                </c:pt>
                <c:pt idx="16">
                  <c:v>-5.7424838107420627E-2</c:v>
                </c:pt>
                <c:pt idx="17">
                  <c:v>-3.4540559700032877E-2</c:v>
                </c:pt>
                <c:pt idx="18">
                  <c:v>2.7912353048611402E-3</c:v>
                </c:pt>
                <c:pt idx="19">
                  <c:v>7.6939316257728332E-2</c:v>
                </c:pt>
                <c:pt idx="20">
                  <c:v>0.13895054448526639</c:v>
                </c:pt>
                <c:pt idx="21">
                  <c:v>0.13939702021801942</c:v>
                </c:pt>
                <c:pt idx="22">
                  <c:v>0.1227480945300039</c:v>
                </c:pt>
                <c:pt idx="23">
                  <c:v>6.5391963724916985E-2</c:v>
                </c:pt>
                <c:pt idx="24">
                  <c:v>-1.1159540914665871E-3</c:v>
                </c:pt>
                <c:pt idx="25">
                  <c:v>-4.1164394633331457E-2</c:v>
                </c:pt>
                <c:pt idx="26">
                  <c:v>-4.5304600896679002E-2</c:v>
                </c:pt>
                <c:pt idx="27">
                  <c:v>-2.4936164277744373E-2</c:v>
                </c:pt>
                <c:pt idx="28">
                  <c:v>1.914535780576921E-2</c:v>
                </c:pt>
                <c:pt idx="29">
                  <c:v>6.1115378844542434E-2</c:v>
                </c:pt>
                <c:pt idx="30">
                  <c:v>6.024400768197169E-2</c:v>
                </c:pt>
              </c:numCache>
            </c:numRef>
          </c:val>
        </c:ser>
        <c:marker val="1"/>
        <c:axId val="35237888"/>
        <c:axId val="35240576"/>
      </c:lineChart>
      <c:dateAx>
        <c:axId val="35237888"/>
        <c:scaling>
          <c:orientation val="minMax"/>
        </c:scaling>
        <c:axPos val="b"/>
        <c:minorGridlines>
          <c:spPr>
            <a:ln w="3175" cmpd="sng">
              <a:prstDash val="sysDot"/>
            </a:ln>
          </c:spPr>
        </c:minorGridlines>
        <c:numFmt formatCode="0" sourceLinked="0"/>
        <c:tickLblPos val="nextTo"/>
        <c:spPr>
          <a:ln w="3175" cmpd="sng"/>
        </c:spPr>
        <c:txPr>
          <a:bodyPr rot="-5400000" vert="horz"/>
          <a:lstStyle/>
          <a:p>
            <a:pPr>
              <a:defRPr sz="700"/>
            </a:pPr>
            <a:endParaRPr lang="en-US"/>
          </a:p>
        </c:txPr>
        <c:crossAx val="35240576"/>
        <c:crosses val="autoZero"/>
        <c:auto val="1"/>
        <c:lblOffset val="100"/>
        <c:baseTimeUnit val="months"/>
        <c:majorUnit val="4"/>
        <c:majorTimeUnit val="months"/>
        <c:minorUnit val="4"/>
        <c:minorTimeUnit val="months"/>
      </c:dateAx>
      <c:valAx>
        <c:axId val="35240576"/>
        <c:scaling>
          <c:orientation val="minMax"/>
        </c:scaling>
        <c:axPos val="l"/>
        <c:majorGridlines>
          <c:spPr>
            <a:ln w="3175" cmpd="sng">
              <a:solidFill>
                <a:schemeClr val="bg1"/>
              </a:solidFill>
            </a:ln>
          </c:spPr>
        </c:majorGridlines>
        <c:numFmt formatCode="0%" sourceLinked="0"/>
        <c:tickLblPos val="nextTo"/>
        <c:spPr>
          <a:ln w="3175" cmpd="sng"/>
        </c:spPr>
        <c:txPr>
          <a:bodyPr/>
          <a:lstStyle/>
          <a:p>
            <a:pPr>
              <a:defRPr sz="700"/>
            </a:pPr>
            <a:endParaRPr lang="en-US"/>
          </a:p>
        </c:txPr>
        <c:crossAx val="35237888"/>
        <c:crosses val="autoZero"/>
        <c:crossBetween val="between"/>
      </c:valAx>
      <c:spPr>
        <a:gradFill flip="none" rotWithShape="1">
          <a:gsLst>
            <a:gs pos="0">
              <a:schemeClr val="bg1">
                <a:lumMod val="85000"/>
                <a:alpha val="90000"/>
              </a:schemeClr>
            </a:gs>
            <a:gs pos="100000">
              <a:schemeClr val="bg1">
                <a:lumMod val="95000"/>
                <a:alpha val="70000"/>
              </a:schemeClr>
            </a:gs>
          </a:gsLst>
          <a:lin ang="5100000" scaled="0"/>
          <a:tileRect/>
        </a:gradFill>
      </c:spPr>
    </c:plotArea>
    <c:legend>
      <c:legendPos val="b"/>
      <c:layout>
        <c:manualLayout>
          <c:xMode val="edge"/>
          <c:yMode val="edge"/>
          <c:x val="0.23201212726764753"/>
          <c:y val="0.93899019747706569"/>
          <c:w val="0.64831130994379149"/>
          <c:h val="3.732726986122558E-2"/>
        </c:manualLayout>
      </c:layout>
      <c:txPr>
        <a:bodyPr/>
        <a:lstStyle/>
        <a:p>
          <a:pPr>
            <a:defRPr sz="700"/>
          </a:pPr>
          <a:endParaRPr lang="en-US"/>
        </a:p>
      </c:txPr>
    </c:legend>
    <c:plotVisOnly val="1"/>
    <c:dispBlanksAs val="gap"/>
  </c:chart>
  <c:spPr>
    <a:ln>
      <a:noFill/>
    </a:ln>
  </c:spPr>
  <c:txPr>
    <a:bodyPr/>
    <a:lstStyle/>
    <a:p>
      <a:pPr>
        <a:defRPr sz="1800"/>
      </a:pPr>
      <a:endParaRPr lang="en-US"/>
    </a:p>
  </c:txPr>
  <c:externalData r:id="rId2"/>
  <c:userShapes r:id="rId3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style val="18"/>
  <c:clrMapOvr bg1="lt1" tx1="dk1" bg2="lt2" tx2="dk2" accent1="accent1" accent2="accent2" accent3="accent3" accent4="accent4" accent5="accent5" accent6="accent6" hlink="hlink" folHlink="folHlink"/>
  <c:chart>
    <c:title>
      <c:tx>
        <c:rich>
          <a:bodyPr anchor="t" anchorCtr="0"/>
          <a:lstStyle/>
          <a:p>
            <a:pPr algn="l">
              <a:defRPr sz="900"/>
            </a:pPr>
            <a:r>
              <a:rPr lang="en-NZ"/>
              <a:t>Canterbury Net International Migration</a:t>
            </a:r>
          </a:p>
          <a:p>
            <a:pPr algn="l">
              <a:defRPr sz="900"/>
            </a:pPr>
            <a:r>
              <a:rPr lang="en-NZ" sz="850" b="0" i="1" baseline="0"/>
              <a:t>Source: Statistics New Zealand, CDC</a:t>
            </a:r>
            <a:endParaRPr lang="en-NZ" sz="850" b="0" i="1"/>
          </a:p>
        </c:rich>
      </c:tx>
      <c:layout>
        <c:manualLayout>
          <c:xMode val="edge"/>
          <c:yMode val="edge"/>
          <c:x val="3.3954861111111108E-3"/>
          <c:y val="3.46388888888889E-2"/>
        </c:manualLayout>
      </c:layout>
    </c:title>
    <c:plotArea>
      <c:layout>
        <c:manualLayout>
          <c:layoutTarget val="inner"/>
          <c:xMode val="edge"/>
          <c:yMode val="edge"/>
          <c:x val="8.0010821640043361E-2"/>
          <c:y val="0.14725325869903622"/>
          <c:w val="0.8869089759305534"/>
          <c:h val="0.78084133709483761"/>
        </c:manualLayout>
      </c:layout>
      <c:barChart>
        <c:barDir val="col"/>
        <c:grouping val="clustered"/>
        <c:ser>
          <c:idx val="0"/>
          <c:order val="0"/>
          <c:spPr>
            <a:solidFill>
              <a:srgbClr val="78BE20"/>
            </a:solidFill>
            <a:ln>
              <a:solidFill>
                <a:srgbClr val="92D050"/>
              </a:solidFill>
            </a:ln>
          </c:spPr>
          <c:cat>
            <c:numLit>
              <c:formatCode>General</c:formatCode>
              <c:ptCount val="10"/>
              <c:pt idx="0">
                <c:v>2005</c:v>
              </c:pt>
              <c:pt idx="1">
                <c:v>2006</c:v>
              </c:pt>
              <c:pt idx="2">
                <c:v>2007</c:v>
              </c:pt>
              <c:pt idx="3">
                <c:v>2008</c:v>
              </c:pt>
              <c:pt idx="4">
                <c:v>2009</c:v>
              </c:pt>
              <c:pt idx="5">
                <c:v>2010</c:v>
              </c:pt>
              <c:pt idx="6">
                <c:v>2011</c:v>
              </c:pt>
              <c:pt idx="7">
                <c:v>2012</c:v>
              </c:pt>
              <c:pt idx="8">
                <c:v>2013</c:v>
              </c:pt>
              <c:pt idx="9">
                <c:v>2014</c:v>
              </c:pt>
            </c:numLit>
          </c:cat>
          <c:val>
            <c:numRef>
              <c:f>Sheet1!$R$29:$R$38</c:f>
              <c:numCache>
                <c:formatCode>General</c:formatCode>
                <c:ptCount val="10"/>
                <c:pt idx="0">
                  <c:v>1295</c:v>
                </c:pt>
                <c:pt idx="1">
                  <c:v>1993</c:v>
                </c:pt>
                <c:pt idx="2">
                  <c:v>745</c:v>
                </c:pt>
                <c:pt idx="3">
                  <c:v>948</c:v>
                </c:pt>
                <c:pt idx="4">
                  <c:v>2356</c:v>
                </c:pt>
                <c:pt idx="5">
                  <c:v>1076</c:v>
                </c:pt>
                <c:pt idx="6">
                  <c:v>-3380</c:v>
                </c:pt>
                <c:pt idx="7">
                  <c:v>370</c:v>
                </c:pt>
                <c:pt idx="8">
                  <c:v>4534</c:v>
                </c:pt>
                <c:pt idx="9">
                  <c:v>6046</c:v>
                </c:pt>
              </c:numCache>
            </c:numRef>
          </c:val>
        </c:ser>
        <c:axId val="35447552"/>
        <c:axId val="35449088"/>
      </c:barChart>
      <c:catAx>
        <c:axId val="35447552"/>
        <c:scaling>
          <c:orientation val="minMax"/>
        </c:scaling>
        <c:axPos val="b"/>
        <c:minorGridlines>
          <c:spPr>
            <a:ln w="3175" cmpd="sng">
              <a:prstDash val="sysDot"/>
            </a:ln>
          </c:spPr>
        </c:minorGridlines>
        <c:numFmt formatCode="General" sourceLinked="0"/>
        <c:tickLblPos val="nextTo"/>
        <c:spPr>
          <a:ln w="3175" cmpd="sng"/>
        </c:spPr>
        <c:txPr>
          <a:bodyPr rot="-5400000" vert="horz"/>
          <a:lstStyle/>
          <a:p>
            <a:pPr>
              <a:defRPr sz="1200" baseline="0"/>
            </a:pPr>
            <a:endParaRPr lang="en-US"/>
          </a:p>
        </c:txPr>
        <c:crossAx val="35449088"/>
        <c:crosses val="autoZero"/>
        <c:lblAlgn val="ctr"/>
        <c:lblOffset val="100"/>
        <c:tickLblSkip val="1"/>
        <c:tickMarkSkip val="1"/>
      </c:catAx>
      <c:valAx>
        <c:axId val="35449088"/>
        <c:scaling>
          <c:orientation val="minMax"/>
        </c:scaling>
        <c:axPos val="l"/>
        <c:majorGridlines>
          <c:spPr>
            <a:ln w="3175" cmpd="sng">
              <a:solidFill>
                <a:schemeClr val="bg1"/>
              </a:solidFill>
            </a:ln>
          </c:spPr>
        </c:majorGridlines>
        <c:title>
          <c:tx>
            <c:rich>
              <a:bodyPr/>
              <a:lstStyle/>
              <a:p>
                <a:pPr>
                  <a:defRPr sz="800" b="0">
                    <a:latin typeface="Arial" panose="020B0604020202020204" pitchFamily="34" charset="0"/>
                    <a:cs typeface="Arial" panose="020B0604020202020204" pitchFamily="34" charset="0"/>
                  </a:defRPr>
                </a:pPr>
                <a:r>
                  <a:rPr lang="en-NZ"/>
                  <a:t>Number of People</a:t>
                </a:r>
              </a:p>
            </c:rich>
          </c:tx>
          <c:layout>
            <c:manualLayout>
              <c:xMode val="edge"/>
              <c:yMode val="edge"/>
              <c:x val="8.3878137614743532E-3"/>
              <c:y val="0.42610199766695839"/>
            </c:manualLayout>
          </c:layout>
        </c:title>
        <c:numFmt formatCode="General" sourceLinked="1"/>
        <c:tickLblPos val="nextTo"/>
        <c:spPr>
          <a:ln w="3175" cmpd="sng"/>
        </c:spPr>
        <c:txPr>
          <a:bodyPr/>
          <a:lstStyle/>
          <a:p>
            <a:pPr>
              <a:defRPr sz="700"/>
            </a:pPr>
            <a:endParaRPr lang="en-US"/>
          </a:p>
        </c:txPr>
        <c:crossAx val="35447552"/>
        <c:crosses val="autoZero"/>
        <c:crossBetween val="between"/>
      </c:valAx>
      <c:spPr>
        <a:gradFill flip="none" rotWithShape="1">
          <a:gsLst>
            <a:gs pos="0">
              <a:schemeClr val="bg1">
                <a:lumMod val="85000"/>
                <a:alpha val="90000"/>
              </a:schemeClr>
            </a:gs>
            <a:gs pos="100000">
              <a:schemeClr val="bg1">
                <a:lumMod val="95000"/>
                <a:alpha val="70000"/>
              </a:schemeClr>
            </a:gs>
          </a:gsLst>
          <a:lin ang="5100000" scaled="0"/>
          <a:tileRect/>
        </a:gradFill>
      </c:spPr>
    </c:plotArea>
    <c:plotVisOnly val="1"/>
    <c:dispBlanksAs val="gap"/>
  </c:chart>
  <c:spPr>
    <a:ln>
      <a:noFill/>
    </a:ln>
  </c:spPr>
  <c:txPr>
    <a:bodyPr/>
    <a:lstStyle/>
    <a:p>
      <a:pPr>
        <a:defRPr sz="1800"/>
      </a:pPr>
      <a:endParaRPr lang="en-US"/>
    </a:p>
  </c:txPr>
  <c:externalData r:id="rId2"/>
</c:chartSpac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0.54864</cdr:x>
      <cdr:y>0.6478</cdr:y>
    </cdr:from>
    <cdr:to>
      <cdr:x>0.68395</cdr:x>
      <cdr:y>0.84337</cdr:y>
    </cdr:to>
    <cdr:sp macro="" textlink="">
      <cdr:nvSpPr>
        <cdr:cNvPr id="3" name="TextBox 1"/>
        <cdr:cNvSpPr txBox="1"/>
      </cdr:nvSpPr>
      <cdr:spPr>
        <a:xfrm xmlns:a="http://schemas.openxmlformats.org/drawingml/2006/main">
          <a:off x="3707524" y="3028731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en-NZ" sz="1000" b="0">
              <a:latin typeface="Calibri" panose="020F0502020204030204" pitchFamily="34" charset="0"/>
            </a:rPr>
            <a:t>Rebuild currently 7% of economy</a:t>
          </a:r>
          <a:r>
            <a:rPr lang="en-NZ" sz="1000" b="0" baseline="0">
              <a:latin typeface="Calibri" panose="020F0502020204030204" pitchFamily="34" charset="0"/>
            </a:rPr>
            <a:t> - r</a:t>
          </a:r>
          <a:r>
            <a:rPr lang="en-NZ" sz="1000" b="0">
              <a:latin typeface="Calibri" panose="020F0502020204030204" pitchFamily="34" charset="0"/>
            </a:rPr>
            <a:t>ising to 10%</a:t>
          </a:r>
        </a:p>
      </cdr:txBody>
    </cdr:sp>
  </cdr:relSizeAnchor>
  <cdr:relSizeAnchor xmlns:cdr="http://schemas.openxmlformats.org/drawingml/2006/chartDrawing">
    <cdr:from>
      <cdr:x>0.71312</cdr:x>
      <cdr:y>0.40759</cdr:y>
    </cdr:from>
    <cdr:to>
      <cdr:x>0.79836</cdr:x>
      <cdr:y>0.63329</cdr:y>
    </cdr:to>
    <cdr:cxnSp macro="">
      <cdr:nvCxnSpPr>
        <cdr:cNvPr id="4" name="Straight Arrow Connector 3"/>
        <cdr:cNvCxnSpPr/>
      </cdr:nvCxnSpPr>
      <cdr:spPr>
        <a:xfrm xmlns:a="http://schemas.openxmlformats.org/drawingml/2006/main" flipV="1">
          <a:off x="4818992" y="1905667"/>
          <a:ext cx="576064" cy="1055230"/>
        </a:xfrm>
        <a:prstGeom xmlns:a="http://schemas.openxmlformats.org/drawingml/2006/main" prst="straightConnector1">
          <a:avLst/>
        </a:prstGeom>
        <a:ln xmlns:a="http://schemas.openxmlformats.org/drawingml/2006/main">
          <a:tailEnd type="triangle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0.10855</cdr:x>
      <cdr:y>0.18265</cdr:y>
    </cdr:from>
    <cdr:to>
      <cdr:x>0.43257</cdr:x>
      <cdr:y>0.40745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733529" y="853976"/>
          <a:ext cx="2189660" cy="105102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en-NZ" sz="1000" b="1">
              <a:latin typeface="Calibri" panose="020F0502020204030204" pitchFamily="34" charset="0"/>
            </a:rPr>
            <a:t>Sector weights in total GDP:</a:t>
          </a:r>
        </a:p>
        <a:p xmlns:a="http://schemas.openxmlformats.org/drawingml/2006/main">
          <a:r>
            <a:rPr lang="en-NZ" sz="1000">
              <a:latin typeface="Calibri" panose="020F0502020204030204" pitchFamily="34" charset="0"/>
            </a:rPr>
            <a:t>Manufacturing       12%</a:t>
          </a:r>
        </a:p>
        <a:p xmlns:a="http://schemas.openxmlformats.org/drawingml/2006/main">
          <a:r>
            <a:rPr lang="en-NZ" sz="1000">
              <a:latin typeface="Calibri" panose="020F0502020204030204" pitchFamily="34" charset="0"/>
            </a:rPr>
            <a:t>Construction          10%</a:t>
          </a:r>
        </a:p>
        <a:p xmlns:a="http://schemas.openxmlformats.org/drawingml/2006/main">
          <a:r>
            <a:rPr lang="en-NZ" sz="1000">
              <a:latin typeface="Calibri" panose="020F0502020204030204" pitchFamily="34" charset="0"/>
            </a:rPr>
            <a:t>Whole/ret</a:t>
          </a:r>
          <a:r>
            <a:rPr lang="en-NZ" sz="1000" baseline="0">
              <a:latin typeface="Calibri" panose="020F0502020204030204" pitchFamily="34" charset="0"/>
            </a:rPr>
            <a:t> </a:t>
          </a:r>
          <a:r>
            <a:rPr lang="en-NZ" sz="1000" u="none" baseline="0">
              <a:latin typeface="Calibri" panose="020F0502020204030204" pitchFamily="34" charset="0"/>
            </a:rPr>
            <a:t>trade    10%</a:t>
          </a:r>
        </a:p>
        <a:p xmlns:a="http://schemas.openxmlformats.org/drawingml/2006/main">
          <a:r>
            <a:rPr lang="en-NZ" sz="1000" u="none" baseline="0">
              <a:latin typeface="Calibri" panose="020F0502020204030204" pitchFamily="34" charset="0"/>
            </a:rPr>
            <a:t>Agriculture              </a:t>
          </a:r>
          <a:r>
            <a:rPr lang="en-NZ" sz="1000" u="sng" baseline="0">
              <a:latin typeface="Calibri" panose="020F0502020204030204" pitchFamily="34" charset="0"/>
            </a:rPr>
            <a:t>  7%</a:t>
          </a:r>
        </a:p>
        <a:p xmlns:a="http://schemas.openxmlformats.org/drawingml/2006/main">
          <a:r>
            <a:rPr lang="en-NZ" sz="1000" baseline="0">
              <a:latin typeface="Calibri" panose="020F0502020204030204" pitchFamily="34" charset="0"/>
            </a:rPr>
            <a:t>Total                        39%</a:t>
          </a:r>
          <a:endParaRPr lang="en-NZ" sz="1000">
            <a:latin typeface="Calibri" panose="020F0502020204030204" pitchFamily="34" charset="0"/>
          </a:endParaRPr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8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AU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100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AU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144000"/>
            <a:ext cx="29718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AU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10000" y="9144000"/>
            <a:ext cx="29718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FFFCF504-AB35-4E0F-A7D5-8D0D3C538945}" type="slidenum">
              <a:rPr lang="en-AU"/>
              <a:pPr/>
              <a:t>‹#›</a:t>
            </a:fld>
            <a:endParaRPr lang="en-AU"/>
          </a:p>
        </p:txBody>
      </p:sp>
    </p:spTree>
    <p:extLst>
      <p:ext uri="{BB962C8B-B14F-4D97-AF65-F5344CB8AC3E}">
        <p14:creationId xmlns="" xmlns:p14="http://schemas.microsoft.com/office/powerpoint/2010/main" val="374582074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35288" cy="4826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N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36988" y="0"/>
            <a:ext cx="2935287" cy="4826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B206697-0F8B-4E41-87AC-DC06439BA25C}" type="datetimeFigureOut">
              <a:rPr lang="en-US" smtClean="0"/>
              <a:pPr/>
              <a:t>4/28/2015</a:t>
            </a:fld>
            <a:endParaRPr lang="en-N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73138" y="723900"/>
            <a:ext cx="4827587" cy="36226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N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7863" y="4587875"/>
            <a:ext cx="5418137" cy="43481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175750"/>
            <a:ext cx="2935288" cy="4826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N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36988" y="9175750"/>
            <a:ext cx="2935287" cy="4826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D4D1B97-A7C4-4F51-93A6-911AACA7C4EC}" type="slidenum">
              <a:rPr lang="en-NZ" smtClean="0"/>
              <a:pPr/>
              <a:t>‹#›</a:t>
            </a:fld>
            <a:endParaRPr lang="en-NZ"/>
          </a:p>
        </p:txBody>
      </p:sp>
    </p:spTree>
    <p:extLst>
      <p:ext uri="{BB962C8B-B14F-4D97-AF65-F5344CB8AC3E}">
        <p14:creationId xmlns="" xmlns:p14="http://schemas.microsoft.com/office/powerpoint/2010/main" val="37793462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1100</a:t>
            </a:r>
            <a:r>
              <a:rPr lang="en-US" baseline="0" dirty="0" smtClean="0"/>
              <a:t> attendees, 50 employers at job fairs</a:t>
            </a:r>
          </a:p>
          <a:p>
            <a:r>
              <a:rPr lang="en-US" baseline="0" dirty="0" smtClean="0"/>
              <a:t>Training grants came from unemployment insurance</a:t>
            </a:r>
          </a:p>
          <a:p>
            <a:r>
              <a:rPr lang="en-US" baseline="0" dirty="0" smtClean="0"/>
              <a:t>Some people found jobs in the Permian Basin area</a:t>
            </a:r>
          </a:p>
          <a:p>
            <a:r>
              <a:rPr lang="en-US" baseline="0" dirty="0" smtClean="0"/>
              <a:t>Training in truck driving, </a:t>
            </a:r>
            <a:r>
              <a:rPr lang="en-US" baseline="0" dirty="0" err="1" smtClean="0"/>
              <a:t>oil&amp;gas</a:t>
            </a:r>
            <a:r>
              <a:rPr lang="en-US" baseline="0" dirty="0" smtClean="0"/>
              <a:t>, auto mechanics: in demand occupations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FE94D3-8E76-4053-A712-ACDAC55092E4}" type="slidenum">
              <a:rPr lang="en-US" smtClean="0">
                <a:solidFill>
                  <a:prstClr val="black"/>
                </a:solidFill>
              </a:rPr>
              <a:pPr/>
              <a:t>27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NZ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4D1B97-A7C4-4F51-93A6-911AACA7C4EC}" type="slidenum">
              <a:rPr lang="en-NZ" smtClean="0"/>
              <a:pPr/>
              <a:t>47</a:t>
            </a:fld>
            <a:endParaRPr lang="en-NZ"/>
          </a:p>
        </p:txBody>
      </p:sp>
    </p:spTree>
    <p:extLst>
      <p:ext uri="{BB962C8B-B14F-4D97-AF65-F5344CB8AC3E}">
        <p14:creationId xmlns="" xmlns:p14="http://schemas.microsoft.com/office/powerpoint/2010/main" val="175263055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NZ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4D1B97-A7C4-4F51-93A6-911AACA7C4EC}" type="slidenum">
              <a:rPr lang="en-NZ" smtClean="0"/>
              <a:pPr/>
              <a:t>49</a:t>
            </a:fld>
            <a:endParaRPr lang="en-NZ"/>
          </a:p>
        </p:txBody>
      </p:sp>
    </p:spTree>
    <p:extLst>
      <p:ext uri="{BB962C8B-B14F-4D97-AF65-F5344CB8AC3E}">
        <p14:creationId xmlns="" xmlns:p14="http://schemas.microsoft.com/office/powerpoint/2010/main" val="131953052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NZ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4D1B97-A7C4-4F51-93A6-911AACA7C4EC}" type="slidenum">
              <a:rPr lang="en-NZ" smtClean="0"/>
              <a:pPr/>
              <a:t>50</a:t>
            </a:fld>
            <a:endParaRPr lang="en-NZ"/>
          </a:p>
        </p:txBody>
      </p:sp>
    </p:spTree>
    <p:extLst>
      <p:ext uri="{BB962C8B-B14F-4D97-AF65-F5344CB8AC3E}">
        <p14:creationId xmlns="" xmlns:p14="http://schemas.microsoft.com/office/powerpoint/2010/main" val="271230125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NZ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4D1B97-A7C4-4F51-93A6-911AACA7C4EC}" type="slidenum">
              <a:rPr lang="en-NZ" smtClean="0"/>
              <a:pPr/>
              <a:t>51</a:t>
            </a:fld>
            <a:endParaRPr lang="en-NZ"/>
          </a:p>
        </p:txBody>
      </p:sp>
    </p:spTree>
    <p:extLst>
      <p:ext uri="{BB962C8B-B14F-4D97-AF65-F5344CB8AC3E}">
        <p14:creationId xmlns="" xmlns:p14="http://schemas.microsoft.com/office/powerpoint/2010/main" val="386283613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4D1B97-A7C4-4F51-93A6-911AACA7C4EC}" type="slidenum">
              <a:rPr lang="en-NZ" smtClean="0"/>
              <a:pPr/>
              <a:t>52</a:t>
            </a:fld>
            <a:endParaRPr lang="en-NZ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Mike, as</a:t>
            </a:r>
            <a:r>
              <a:rPr lang="en-US" baseline="0" dirty="0" smtClean="0"/>
              <a:t> this webinar is workforce themed, could you talk a little about any workforce considerations to these strategies?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FE94D3-8E76-4053-A712-ACDAC55092E4}" type="slidenum">
              <a:rPr lang="en-US" smtClean="0">
                <a:solidFill>
                  <a:prstClr val="black"/>
                </a:solidFill>
              </a:rPr>
              <a:pPr/>
              <a:t>28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Reasons </a:t>
            </a:r>
            <a:r>
              <a:rPr lang="en-US" smtClean="0"/>
              <a:t>for resilience?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FE94D3-8E76-4053-A712-ACDAC55092E4}" type="slidenum">
              <a:rPr lang="en-US" smtClean="0">
                <a:solidFill>
                  <a:prstClr val="black"/>
                </a:solidFill>
              </a:rPr>
              <a:pPr/>
              <a:t>29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NZ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4D1B97-A7C4-4F51-93A6-911AACA7C4EC}" type="slidenum">
              <a:rPr lang="en-NZ" smtClean="0"/>
              <a:pPr/>
              <a:t>32</a:t>
            </a:fld>
            <a:endParaRPr lang="en-NZ"/>
          </a:p>
        </p:txBody>
      </p:sp>
    </p:spTree>
    <p:extLst>
      <p:ext uri="{BB962C8B-B14F-4D97-AF65-F5344CB8AC3E}">
        <p14:creationId xmlns="" xmlns:p14="http://schemas.microsoft.com/office/powerpoint/2010/main" val="364636328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NZ" dirty="0" smtClean="0"/>
              <a:t>Population of Christchurch pre quake approximately 350,000</a:t>
            </a:r>
          </a:p>
          <a:p>
            <a:r>
              <a:rPr lang="en-NZ" dirty="0" smtClean="0"/>
              <a:t>Lost approx. 10,000 people </a:t>
            </a:r>
          </a:p>
          <a:p>
            <a:r>
              <a:rPr lang="en-NZ" dirty="0" smtClean="0"/>
              <a:t>Employment dropped by approx. 6,000</a:t>
            </a:r>
          </a:p>
          <a:p>
            <a:r>
              <a:rPr lang="en-NZ" dirty="0" smtClean="0"/>
              <a:t>Unemployment to 7.5% (NZ was 6.6%)</a:t>
            </a:r>
          </a:p>
          <a:p>
            <a:r>
              <a:rPr lang="en-NZ" dirty="0" smtClean="0"/>
              <a:t>Tertiary enrolments down 14%</a:t>
            </a:r>
          </a:p>
          <a:p>
            <a:r>
              <a:rPr lang="en-NZ" dirty="0" smtClean="0"/>
              <a:t>Strong east/west migration of residents</a:t>
            </a:r>
            <a:r>
              <a:rPr lang="en-NZ" baseline="0" dirty="0" smtClean="0"/>
              <a:t> and </a:t>
            </a:r>
            <a:r>
              <a:rPr lang="en-NZ" dirty="0" smtClean="0"/>
              <a:t>business</a:t>
            </a:r>
            <a:r>
              <a:rPr lang="en-NZ" baseline="0" dirty="0" smtClean="0"/>
              <a:t> activity</a:t>
            </a:r>
            <a:endParaRPr lang="en-NZ" dirty="0" smtClean="0"/>
          </a:p>
          <a:p>
            <a:endParaRPr lang="en-NZ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4D1B97-A7C4-4F51-93A6-911AACA7C4EC}" type="slidenum">
              <a:rPr lang="en-NZ" smtClean="0"/>
              <a:pPr/>
              <a:t>37</a:t>
            </a:fld>
            <a:endParaRPr lang="en-NZ"/>
          </a:p>
        </p:txBody>
      </p:sp>
    </p:spTree>
    <p:extLst>
      <p:ext uri="{BB962C8B-B14F-4D97-AF65-F5344CB8AC3E}">
        <p14:creationId xmlns="" xmlns:p14="http://schemas.microsoft.com/office/powerpoint/2010/main" val="113361138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NZ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4D1B97-A7C4-4F51-93A6-911AACA7C4EC}" type="slidenum">
              <a:rPr lang="en-NZ" smtClean="0"/>
              <a:pPr/>
              <a:t>38</a:t>
            </a:fld>
            <a:endParaRPr lang="en-NZ"/>
          </a:p>
        </p:txBody>
      </p:sp>
    </p:spTree>
    <p:extLst>
      <p:ext uri="{BB962C8B-B14F-4D97-AF65-F5344CB8AC3E}">
        <p14:creationId xmlns="" xmlns:p14="http://schemas.microsoft.com/office/powerpoint/2010/main" val="260927701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NZ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4D1B97-A7C4-4F51-93A6-911AACA7C4EC}" type="slidenum">
              <a:rPr lang="en-NZ" smtClean="0"/>
              <a:pPr/>
              <a:t>44</a:t>
            </a:fld>
            <a:endParaRPr lang="en-NZ"/>
          </a:p>
        </p:txBody>
      </p:sp>
    </p:spTree>
    <p:extLst>
      <p:ext uri="{BB962C8B-B14F-4D97-AF65-F5344CB8AC3E}">
        <p14:creationId xmlns="" xmlns:p14="http://schemas.microsoft.com/office/powerpoint/2010/main" val="71571532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NZ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4D1B97-A7C4-4F51-93A6-911AACA7C4EC}" type="slidenum">
              <a:rPr lang="en-NZ" smtClean="0"/>
              <a:pPr/>
              <a:t>45</a:t>
            </a:fld>
            <a:endParaRPr lang="en-NZ"/>
          </a:p>
        </p:txBody>
      </p:sp>
    </p:spTree>
    <p:extLst>
      <p:ext uri="{BB962C8B-B14F-4D97-AF65-F5344CB8AC3E}">
        <p14:creationId xmlns="" xmlns:p14="http://schemas.microsoft.com/office/powerpoint/2010/main" val="102221179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NZ" baseline="0" dirty="0" smtClean="0"/>
          </a:p>
          <a:p>
            <a:endParaRPr lang="en-NZ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4D1B97-A7C4-4F51-93A6-911AACA7C4EC}" type="slidenum">
              <a:rPr lang="en-NZ" smtClean="0"/>
              <a:pPr/>
              <a:t>46</a:t>
            </a:fld>
            <a:endParaRPr lang="en-NZ"/>
          </a:p>
        </p:txBody>
      </p:sp>
    </p:spTree>
    <p:extLst>
      <p:ext uri="{BB962C8B-B14F-4D97-AF65-F5344CB8AC3E}">
        <p14:creationId xmlns="" xmlns:p14="http://schemas.microsoft.com/office/powerpoint/2010/main" val="18889853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323528" y="1052736"/>
            <a:ext cx="6511218" cy="1470025"/>
          </a:xfrm>
        </p:spPr>
        <p:txBody>
          <a:bodyPr/>
          <a:lstStyle>
            <a:lvl1pPr algn="l">
              <a:defRPr>
                <a:solidFill>
                  <a:srgbClr val="68B52B"/>
                </a:solidFill>
                <a:latin typeface="Avenir 85 Heavy" pitchFamily="34" charset="0"/>
                <a:cs typeface="Calibri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NZ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23528" y="2522761"/>
            <a:ext cx="5040559" cy="548680"/>
          </a:xfrm>
          <a:solidFill>
            <a:srgbClr val="78BE20"/>
          </a:solidFill>
        </p:spPr>
        <p:txBody>
          <a:bodyPr anchor="ctr"/>
          <a:lstStyle>
            <a:lvl1pPr marL="0" indent="0" algn="l">
              <a:buNone/>
              <a:defRPr>
                <a:solidFill>
                  <a:schemeClr val="bg1"/>
                </a:solidFill>
                <a:latin typeface="Calibri" pitchFamily="34" charset="0"/>
                <a:cs typeface="Calibri" pitchFamily="34" charset="0"/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NZ" dirty="0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96" y="6194488"/>
            <a:ext cx="9059283" cy="62068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5328000" cy="936000"/>
          </a:xfrm>
        </p:spPr>
        <p:txBody>
          <a:bodyPr/>
          <a:lstStyle>
            <a:lvl1pPr>
              <a:defRPr>
                <a:solidFill>
                  <a:srgbClr val="68B52B"/>
                </a:solidFill>
                <a:latin typeface="Avenir 85 Heavy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NZ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980728"/>
            <a:ext cx="3008313" cy="1162050"/>
          </a:xfrm>
        </p:spPr>
        <p:txBody>
          <a:bodyPr anchor="b"/>
          <a:lstStyle>
            <a:lvl1pPr algn="l">
              <a:defRPr sz="2000" b="1">
                <a:solidFill>
                  <a:srgbClr val="68B52B"/>
                </a:solidFill>
                <a:latin typeface="Avenir 85 Heavy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NZ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980728"/>
            <a:ext cx="5111751" cy="5145436"/>
          </a:xfrm>
        </p:spPr>
        <p:txBody>
          <a:bodyPr/>
          <a:lstStyle>
            <a:lvl1pPr marL="342900" indent="-342900">
              <a:buFont typeface="Wingdings" pitchFamily="2" charset="2"/>
              <a:buChar char="v"/>
              <a:defRPr sz="18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1pPr>
            <a:lvl2pPr marL="742950" indent="-285750">
              <a:buFont typeface="Wingdings" pitchFamily="2" charset="2"/>
              <a:buChar char="§"/>
              <a:defRPr sz="18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2pPr>
            <a:lvl3pPr marL="1143000" indent="-228600">
              <a:buFont typeface="Wingdings" pitchFamily="2" charset="2"/>
              <a:buChar char="§"/>
              <a:defRPr sz="18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3pPr>
            <a:lvl4pPr marL="1562100" indent="-228600">
              <a:buFont typeface="Wingdings" pitchFamily="2" charset="2"/>
              <a:buChar char="§"/>
              <a:defRPr sz="18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4pPr>
            <a:lvl5pPr marL="1981200" indent="-228600">
              <a:buFont typeface="Wingdings" pitchFamily="2" charset="2"/>
              <a:buChar char="§"/>
              <a:defRPr sz="18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2132856"/>
            <a:ext cx="3008313" cy="3993308"/>
          </a:xfrm>
        </p:spPr>
        <p:txBody>
          <a:bodyPr/>
          <a:lstStyle>
            <a:lvl1pPr marL="0" indent="0">
              <a:buNone/>
              <a:defRPr sz="14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078181" y="1038048"/>
            <a:ext cx="4987636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NZ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28799" y="5286520"/>
            <a:ext cx="5486400" cy="654968"/>
          </a:xfrm>
        </p:spPr>
        <p:txBody>
          <a:bodyPr/>
          <a:lstStyle>
            <a:lvl1pPr marL="0" indent="0" algn="l">
              <a:buNone/>
              <a:defRPr sz="16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2A761D2-6F7B-491D-8199-1E27121B8880}" type="slidenum">
              <a:rPr lang="en-US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 anchor="b"/>
          <a:lstStyle>
            <a:lvl1pPr algn="l">
              <a:defRPr b="1">
                <a:solidFill>
                  <a:schemeClr val="accent5">
                    <a:lumMod val="50000"/>
                  </a:schemeClr>
                </a:solidFill>
                <a:latin typeface="Garamond" pitchFamily="18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/>
        <p:txBody>
          <a:bodyPr/>
          <a:lstStyle>
            <a:lvl1pPr>
              <a:buFont typeface="Arial" pitchFamily="34" charset="0"/>
              <a:buChar char="•"/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  <a:lvl2pPr>
              <a:buFont typeface="Courier New" pitchFamily="49" charset="0"/>
              <a:buChar char="o"/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29B7713E-1842-454B-9F87-2326EBC1B896}" type="slidenum">
              <a:rPr lang="en-US" smtClean="0">
                <a:solidFill>
                  <a:prstClr val="white">
                    <a:lumMod val="50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white">
                  <a:lumMod val="50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 anchor="b"/>
          <a:lstStyle>
            <a:lvl1pPr algn="l">
              <a:defRPr b="1">
                <a:solidFill>
                  <a:schemeClr val="accent5">
                    <a:lumMod val="50000"/>
                  </a:schemeClr>
                </a:solidFill>
                <a:latin typeface="Garamond" pitchFamily="18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/>
        <p:txBody>
          <a:bodyPr/>
          <a:lstStyle>
            <a:lvl1pPr>
              <a:buFont typeface="Arial" pitchFamily="34" charset="0"/>
              <a:buChar char="•"/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  <a:lvl2pPr>
              <a:buFont typeface="Courier New" pitchFamily="49" charset="0"/>
              <a:buChar char="o"/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29B7713E-1842-454B-9F87-2326EBC1B896}" type="slidenum">
              <a:rPr lang="en-US" smtClean="0">
                <a:solidFill>
                  <a:prstClr val="white">
                    <a:lumMod val="50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white">
                  <a:lumMod val="50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 anchor="b"/>
          <a:lstStyle>
            <a:lvl1pPr algn="l">
              <a:defRPr b="1">
                <a:solidFill>
                  <a:schemeClr val="accent5">
                    <a:lumMod val="50000"/>
                  </a:schemeClr>
                </a:solidFill>
                <a:latin typeface="Garamond" pitchFamily="18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/>
        <p:txBody>
          <a:bodyPr/>
          <a:lstStyle>
            <a:lvl1pPr>
              <a:buFont typeface="Arial" pitchFamily="34" charset="0"/>
              <a:buChar char="•"/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  <a:lvl2pPr>
              <a:buFont typeface="Courier New" pitchFamily="49" charset="0"/>
              <a:buChar char="o"/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29B7713E-1842-454B-9F87-2326EBC1B896}" type="slidenum">
              <a:rPr lang="en-US" smtClean="0">
                <a:solidFill>
                  <a:prstClr val="white">
                    <a:lumMod val="50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white">
                  <a:lumMod val="50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 anchor="b"/>
          <a:lstStyle>
            <a:lvl1pPr algn="l">
              <a:defRPr b="1">
                <a:solidFill>
                  <a:schemeClr val="accent5">
                    <a:lumMod val="50000"/>
                  </a:schemeClr>
                </a:solidFill>
                <a:latin typeface="Garamond" pitchFamily="18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/>
        <p:txBody>
          <a:bodyPr/>
          <a:lstStyle>
            <a:lvl1pPr>
              <a:buFont typeface="Arial" pitchFamily="34" charset="0"/>
              <a:buChar char="•"/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  <a:lvl2pPr>
              <a:buFont typeface="Courier New" pitchFamily="49" charset="0"/>
              <a:buChar char="o"/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29B7713E-1842-454B-9F87-2326EBC1B896}" type="slidenum">
              <a:rPr lang="en-US" smtClean="0">
                <a:solidFill>
                  <a:prstClr val="white">
                    <a:lumMod val="50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white">
                  <a:lumMod val="50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 anchor="b"/>
          <a:lstStyle>
            <a:lvl1pPr algn="l">
              <a:defRPr b="1">
                <a:solidFill>
                  <a:schemeClr val="accent5">
                    <a:lumMod val="50000"/>
                  </a:schemeClr>
                </a:solidFill>
                <a:latin typeface="Garamond" pitchFamily="18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/>
        <p:txBody>
          <a:bodyPr/>
          <a:lstStyle>
            <a:lvl1pPr>
              <a:buFont typeface="Arial" pitchFamily="34" charset="0"/>
              <a:buChar char="•"/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  <a:lvl2pPr>
              <a:buFont typeface="Courier New" pitchFamily="49" charset="0"/>
              <a:buChar char="o"/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29B7713E-1842-454B-9F87-2326EBC1B896}" type="slidenum">
              <a:rPr lang="en-US" smtClean="0">
                <a:solidFill>
                  <a:prstClr val="white">
                    <a:lumMod val="50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white">
                  <a:lumMod val="50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8314" y="116632"/>
            <a:ext cx="5328000" cy="936000"/>
          </a:xfrm>
        </p:spPr>
        <p:txBody>
          <a:bodyPr/>
          <a:lstStyle>
            <a:lvl1pPr>
              <a:defRPr>
                <a:solidFill>
                  <a:srgbClr val="68B52B"/>
                </a:solidFill>
                <a:latin typeface="Avenir 85 Heavy" pitchFamily="34" charset="0"/>
                <a:cs typeface="Calibri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NZ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42900" indent="-342900">
              <a:buFont typeface="Wingdings" pitchFamily="2" charset="2"/>
              <a:buChar char="v"/>
              <a:defRPr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1pPr>
            <a:lvl2pPr marL="742950" indent="-285750">
              <a:buFont typeface="Wingdings" pitchFamily="2" charset="2"/>
              <a:buChar char="§"/>
              <a:defRPr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2pPr>
            <a:lvl3pPr marL="1143000" indent="-228600">
              <a:buFont typeface="Wingdings" pitchFamily="2" charset="2"/>
              <a:buChar char="§"/>
              <a:defRPr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3pPr>
            <a:lvl4pPr marL="1562100" indent="-228600">
              <a:buFont typeface="Wingdings" pitchFamily="2" charset="2"/>
              <a:buChar char="§"/>
              <a:defRPr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4pPr>
            <a:lvl5pPr marL="1981200" indent="-228600">
              <a:buFont typeface="Wingdings" pitchFamily="2" charset="2"/>
              <a:buChar char="§"/>
              <a:defRPr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 anchor="b"/>
          <a:lstStyle>
            <a:lvl1pPr algn="l">
              <a:defRPr b="1">
                <a:solidFill>
                  <a:schemeClr val="accent5">
                    <a:lumMod val="50000"/>
                  </a:schemeClr>
                </a:solidFill>
                <a:latin typeface="Garamond" pitchFamily="18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/>
        <p:txBody>
          <a:bodyPr/>
          <a:lstStyle>
            <a:lvl1pPr>
              <a:buFont typeface="Arial" pitchFamily="34" charset="0"/>
              <a:buChar char="•"/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  <a:lvl2pPr>
              <a:buFont typeface="Courier New" pitchFamily="49" charset="0"/>
              <a:buChar char="o"/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29B7713E-1842-454B-9F87-2326EBC1B896}" type="slidenum">
              <a:rPr lang="en-US" smtClean="0">
                <a:solidFill>
                  <a:prstClr val="white">
                    <a:lumMod val="50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white">
                  <a:lumMod val="50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 anchor="b"/>
          <a:lstStyle>
            <a:lvl1pPr algn="l">
              <a:defRPr b="1">
                <a:solidFill>
                  <a:schemeClr val="accent5">
                    <a:lumMod val="50000"/>
                  </a:schemeClr>
                </a:solidFill>
                <a:latin typeface="Garamond" pitchFamily="18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/>
        <p:txBody>
          <a:bodyPr/>
          <a:lstStyle>
            <a:lvl1pPr>
              <a:buFont typeface="Arial" pitchFamily="34" charset="0"/>
              <a:buChar char="•"/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  <a:lvl2pPr>
              <a:buFont typeface="Courier New" pitchFamily="49" charset="0"/>
              <a:buChar char="o"/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29B7713E-1842-454B-9F87-2326EBC1B896}" type="slidenum">
              <a:rPr lang="en-US" smtClean="0">
                <a:solidFill>
                  <a:prstClr val="white">
                    <a:lumMod val="50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white">
                  <a:lumMod val="50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23D6C8-60BA-49EE-93C2-18FAC4B7ADC7}" type="datetimeFigureOut">
              <a:rPr lang="en-US" smtClean="0">
                <a:solidFill>
                  <a:srgbClr val="DFDCB7"/>
                </a:solidFill>
              </a:rPr>
              <a:pPr/>
              <a:t>4/28/2015</a:t>
            </a:fld>
            <a:endParaRPr lang="en-US">
              <a:solidFill>
                <a:srgbClr val="DFDCB7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DFDCB7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C02A37-C78C-40CF-BC50-93CEEB50D67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23D6C8-60BA-49EE-93C2-18FAC4B7ADC7}" type="datetimeFigureOut">
              <a:rPr lang="en-US" smtClean="0">
                <a:solidFill>
                  <a:srgbClr val="DFDCB7"/>
                </a:solidFill>
              </a:rPr>
              <a:pPr/>
              <a:t>4/28/2015</a:t>
            </a:fld>
            <a:endParaRPr lang="en-US">
              <a:solidFill>
                <a:srgbClr val="DFDCB7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DFDCB7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C02A37-C78C-40CF-BC50-93CEEB50D67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23D6C8-60BA-49EE-93C2-18FAC4B7ADC7}" type="datetimeFigureOut">
              <a:rPr lang="en-US" smtClean="0">
                <a:solidFill>
                  <a:srgbClr val="DFDCB7"/>
                </a:solidFill>
              </a:rPr>
              <a:pPr/>
              <a:t>4/28/2015</a:t>
            </a:fld>
            <a:endParaRPr lang="en-US">
              <a:solidFill>
                <a:srgbClr val="DFDCB7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DFDCB7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C02A37-C78C-40CF-BC50-93CEEB50D67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23D6C8-60BA-49EE-93C2-18FAC4B7ADC7}" type="datetimeFigureOut">
              <a:rPr lang="en-US" smtClean="0">
                <a:solidFill>
                  <a:srgbClr val="DFDCB7"/>
                </a:solidFill>
              </a:rPr>
              <a:pPr/>
              <a:t>4/28/2015</a:t>
            </a:fld>
            <a:endParaRPr lang="en-US">
              <a:solidFill>
                <a:srgbClr val="DFDCB7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DFDCB7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C02A37-C78C-40CF-BC50-93CEEB50D67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23D6C8-60BA-49EE-93C2-18FAC4B7ADC7}" type="datetimeFigureOut">
              <a:rPr lang="en-US" smtClean="0">
                <a:solidFill>
                  <a:srgbClr val="DFDCB7"/>
                </a:solidFill>
              </a:rPr>
              <a:pPr/>
              <a:t>4/28/2015</a:t>
            </a:fld>
            <a:endParaRPr lang="en-US">
              <a:solidFill>
                <a:srgbClr val="DFDCB7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DFDCB7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C02A37-C78C-40CF-BC50-93CEEB50D67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23D6C8-60BA-49EE-93C2-18FAC4B7ADC7}" type="datetimeFigureOut">
              <a:rPr lang="en-US" smtClean="0">
                <a:solidFill>
                  <a:srgbClr val="DFDCB7"/>
                </a:solidFill>
              </a:rPr>
              <a:pPr/>
              <a:t>4/28/2015</a:t>
            </a:fld>
            <a:endParaRPr lang="en-US">
              <a:solidFill>
                <a:srgbClr val="DFDCB7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DFDCB7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C02A37-C78C-40CF-BC50-93CEEB50D67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23D6C8-60BA-49EE-93C2-18FAC4B7ADC7}" type="datetimeFigureOut">
              <a:rPr lang="en-US" smtClean="0">
                <a:solidFill>
                  <a:srgbClr val="DFDCB7"/>
                </a:solidFill>
              </a:rPr>
              <a:pPr/>
              <a:t>4/28/2015</a:t>
            </a:fld>
            <a:endParaRPr lang="en-US">
              <a:solidFill>
                <a:srgbClr val="DFDCB7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DFDCB7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C02A37-C78C-40CF-BC50-93CEEB50D67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23D6C8-60BA-49EE-93C2-18FAC4B7ADC7}" type="datetimeFigureOut">
              <a:rPr lang="en-US" smtClean="0">
                <a:solidFill>
                  <a:srgbClr val="DFDCB7"/>
                </a:solidFill>
              </a:rPr>
              <a:pPr/>
              <a:t>4/28/2015</a:t>
            </a:fld>
            <a:endParaRPr lang="en-US">
              <a:solidFill>
                <a:srgbClr val="DFDCB7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DFDCB7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C02A37-C78C-40CF-BC50-93CEEB50D67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3300" b="1" cap="all">
                <a:solidFill>
                  <a:srgbClr val="68B52B"/>
                </a:solidFill>
                <a:latin typeface="Avenir 85 Heavy" pitchFamily="34" charset="0"/>
                <a:cs typeface="Calibri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NZ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4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23D6C8-60BA-49EE-93C2-18FAC4B7ADC7}" type="datetimeFigureOut">
              <a:rPr lang="en-US" smtClean="0">
                <a:solidFill>
                  <a:srgbClr val="DFDCB7"/>
                </a:solidFill>
              </a:rPr>
              <a:pPr/>
              <a:t>4/28/2015</a:t>
            </a:fld>
            <a:endParaRPr lang="en-US">
              <a:solidFill>
                <a:srgbClr val="DFDCB7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DFDCB7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C02A37-C78C-40CF-BC50-93CEEB50D67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23D6C8-60BA-49EE-93C2-18FAC4B7ADC7}" type="datetimeFigureOut">
              <a:rPr lang="en-US" smtClean="0">
                <a:solidFill>
                  <a:srgbClr val="DFDCB7"/>
                </a:solidFill>
              </a:rPr>
              <a:pPr/>
              <a:t>4/28/2015</a:t>
            </a:fld>
            <a:endParaRPr lang="en-US">
              <a:solidFill>
                <a:srgbClr val="DFDCB7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DFDCB7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C02A37-C78C-40CF-BC50-93CEEB50D67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23D6C8-60BA-49EE-93C2-18FAC4B7ADC7}" type="datetimeFigureOut">
              <a:rPr lang="en-US" smtClean="0">
                <a:solidFill>
                  <a:srgbClr val="DFDCB7"/>
                </a:solidFill>
              </a:rPr>
              <a:pPr/>
              <a:t>4/28/2015</a:t>
            </a:fld>
            <a:endParaRPr lang="en-US">
              <a:solidFill>
                <a:srgbClr val="DFDCB7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DFDCB7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C02A37-C78C-40CF-BC50-93CEEB50D67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23D6C8-60BA-49EE-93C2-18FAC4B7ADC7}" type="datetimeFigureOut">
              <a:rPr lang="en-US" smtClean="0">
                <a:solidFill>
                  <a:srgbClr val="DFDCB7"/>
                </a:solidFill>
              </a:rPr>
              <a:pPr/>
              <a:t>4/28/2015</a:t>
            </a:fld>
            <a:endParaRPr lang="en-US">
              <a:solidFill>
                <a:srgbClr val="DFDCB7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DFDCB7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C02A37-C78C-40CF-BC50-93CEEB50D67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23D6C8-60BA-49EE-93C2-18FAC4B7ADC7}" type="datetimeFigureOut">
              <a:rPr lang="en-US" smtClean="0">
                <a:solidFill>
                  <a:srgbClr val="DFDCB7"/>
                </a:solidFill>
              </a:rPr>
              <a:pPr/>
              <a:t>4/28/2015</a:t>
            </a:fld>
            <a:endParaRPr lang="en-US">
              <a:solidFill>
                <a:srgbClr val="DFDCB7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DFDCB7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C02A37-C78C-40CF-BC50-93CEEB50D67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23D6C8-60BA-49EE-93C2-18FAC4B7ADC7}" type="datetimeFigureOut">
              <a:rPr lang="en-US" smtClean="0">
                <a:solidFill>
                  <a:srgbClr val="DFDCB7"/>
                </a:solidFill>
              </a:rPr>
              <a:pPr/>
              <a:t>4/28/2015</a:t>
            </a:fld>
            <a:endParaRPr lang="en-US">
              <a:solidFill>
                <a:srgbClr val="DFDCB7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DFDCB7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C02A37-C78C-40CF-BC50-93CEEB50D67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23D6C8-60BA-49EE-93C2-18FAC4B7ADC7}" type="datetimeFigureOut">
              <a:rPr lang="en-US" smtClean="0">
                <a:solidFill>
                  <a:srgbClr val="DFDCB7"/>
                </a:solidFill>
              </a:rPr>
              <a:pPr/>
              <a:t>4/28/2015</a:t>
            </a:fld>
            <a:endParaRPr lang="en-US">
              <a:solidFill>
                <a:srgbClr val="DFDCB7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DFDCB7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C02A37-C78C-40CF-BC50-93CEEB50D67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23D6C8-60BA-49EE-93C2-18FAC4B7ADC7}" type="datetimeFigureOut">
              <a:rPr lang="en-US" smtClean="0">
                <a:solidFill>
                  <a:srgbClr val="DFDCB7"/>
                </a:solidFill>
              </a:rPr>
              <a:pPr/>
              <a:t>4/28/2015</a:t>
            </a:fld>
            <a:endParaRPr lang="en-US">
              <a:solidFill>
                <a:srgbClr val="DFDCB7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DFDCB7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C02A37-C78C-40CF-BC50-93CEEB50D67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23D6C8-60BA-49EE-93C2-18FAC4B7ADC7}" type="datetimeFigureOut">
              <a:rPr lang="en-US" smtClean="0">
                <a:solidFill>
                  <a:srgbClr val="DFDCB7"/>
                </a:solidFill>
              </a:rPr>
              <a:pPr/>
              <a:t>4/28/2015</a:t>
            </a:fld>
            <a:endParaRPr lang="en-US">
              <a:solidFill>
                <a:srgbClr val="DFDCB7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DFDCB7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C02A37-C78C-40CF-BC50-93CEEB50D67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8313" y="116632"/>
            <a:ext cx="5328000" cy="936000"/>
          </a:xfrm>
        </p:spPr>
        <p:txBody>
          <a:bodyPr/>
          <a:lstStyle>
            <a:lvl1pPr>
              <a:defRPr>
                <a:solidFill>
                  <a:srgbClr val="68B52B"/>
                </a:solidFill>
                <a:latin typeface="Avenir 85 Heavy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NZ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68313" y="1341439"/>
            <a:ext cx="3956051" cy="5256212"/>
          </a:xfrm>
        </p:spPr>
        <p:txBody>
          <a:bodyPr/>
          <a:lstStyle>
            <a:lvl1pPr marL="342900" indent="-342900">
              <a:buFont typeface="Wingdings" pitchFamily="2" charset="2"/>
              <a:buChar char="v"/>
              <a:defRPr sz="18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1pPr>
            <a:lvl2pPr marL="742950" indent="-285750">
              <a:buFont typeface="Wingdings" pitchFamily="2" charset="2"/>
              <a:buChar char="§"/>
              <a:defRPr sz="18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2pPr>
            <a:lvl3pPr marL="1143000" indent="-228600">
              <a:buFont typeface="Wingdings" pitchFamily="2" charset="2"/>
              <a:buChar char="§"/>
              <a:defRPr sz="18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3pPr>
            <a:lvl4pPr marL="1562100" indent="-228600">
              <a:buFont typeface="Wingdings" pitchFamily="2" charset="2"/>
              <a:buChar char="§"/>
              <a:defRPr sz="18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4pPr>
            <a:lvl5pPr marL="1981200" indent="-228600">
              <a:buFont typeface="Wingdings" pitchFamily="2" charset="2"/>
              <a:buChar char="§"/>
              <a:defRPr sz="18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6763" y="1341439"/>
            <a:ext cx="3956051" cy="5256212"/>
          </a:xfrm>
        </p:spPr>
        <p:txBody>
          <a:bodyPr/>
          <a:lstStyle>
            <a:lvl1pPr marL="342900" indent="-342900">
              <a:buFont typeface="Wingdings" pitchFamily="2" charset="2"/>
              <a:buChar char="v"/>
              <a:defRPr sz="18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1pPr>
            <a:lvl2pPr marL="742950" indent="-285750">
              <a:buFont typeface="Wingdings" pitchFamily="2" charset="2"/>
              <a:buChar char="§"/>
              <a:defRPr sz="18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2pPr>
            <a:lvl3pPr marL="1143000" indent="-228600">
              <a:buFont typeface="Wingdings" pitchFamily="2" charset="2"/>
              <a:buChar char="§"/>
              <a:defRPr sz="18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3pPr>
            <a:lvl4pPr marL="1562100" indent="-228600">
              <a:buFont typeface="Wingdings" pitchFamily="2" charset="2"/>
              <a:buChar char="§"/>
              <a:defRPr sz="18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4pPr>
            <a:lvl5pPr marL="1981200" indent="-228600">
              <a:buFont typeface="Wingdings" pitchFamily="2" charset="2"/>
              <a:buChar char="§"/>
              <a:defRPr sz="18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8314" y="116632"/>
            <a:ext cx="5328000" cy="936000"/>
          </a:xfrm>
        </p:spPr>
        <p:txBody>
          <a:bodyPr/>
          <a:lstStyle>
            <a:lvl1pPr>
              <a:defRPr>
                <a:solidFill>
                  <a:srgbClr val="68B52B"/>
                </a:solidFill>
                <a:latin typeface="Avenir 85 Heavy" pitchFamily="34" charset="0"/>
                <a:cs typeface="Calibri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NZ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2pPr>
            <a:lvl3pPr>
              <a:defRPr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4pPr>
            <a:lvl5pPr>
              <a:defRPr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 dirty="0"/>
          </a:p>
        </p:txBody>
      </p:sp>
    </p:spTree>
    <p:extLst>
      <p:ext uri="{BB962C8B-B14F-4D97-AF65-F5344CB8AC3E}">
        <p14:creationId xmlns="" xmlns:p14="http://schemas.microsoft.com/office/powerpoint/2010/main" val="36673934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993" y="116632"/>
            <a:ext cx="5328000" cy="936000"/>
          </a:xfrm>
        </p:spPr>
        <p:txBody>
          <a:bodyPr/>
          <a:lstStyle>
            <a:lvl1pPr>
              <a:defRPr>
                <a:solidFill>
                  <a:srgbClr val="68B52B"/>
                </a:solidFill>
                <a:latin typeface="Avenir 85 Heavy" pitchFamily="34" charset="0"/>
                <a:cs typeface="Calibri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NZ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42900" indent="-342900">
              <a:buFont typeface="Wingdings" pitchFamily="2" charset="2"/>
              <a:buChar char="v"/>
              <a:defRPr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1pPr>
            <a:lvl2pPr marL="742950" indent="-285750">
              <a:buFont typeface="Wingdings" pitchFamily="2" charset="2"/>
              <a:buChar char="§"/>
              <a:defRPr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2pPr>
            <a:lvl3pPr marL="1143000" indent="-228600">
              <a:buFont typeface="Wingdings" pitchFamily="2" charset="2"/>
              <a:buChar char="§"/>
              <a:defRPr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3pPr>
            <a:lvl4pPr marL="1562100" indent="-228600">
              <a:buFont typeface="Wingdings" pitchFamily="2" charset="2"/>
              <a:buChar char="§"/>
              <a:defRPr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4pPr>
            <a:lvl5pPr marL="1981200" indent="-228600">
              <a:buFont typeface="Wingdings" pitchFamily="2" charset="2"/>
              <a:buChar char="§"/>
              <a:defRPr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 dirty="0"/>
          </a:p>
        </p:txBody>
      </p:sp>
    </p:spTree>
    <p:extLst>
      <p:ext uri="{BB962C8B-B14F-4D97-AF65-F5344CB8AC3E}">
        <p14:creationId xmlns="" xmlns:p14="http://schemas.microsoft.com/office/powerpoint/2010/main" val="36673934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8314" y="116632"/>
            <a:ext cx="5328000" cy="936000"/>
          </a:xfrm>
        </p:spPr>
        <p:txBody>
          <a:bodyPr/>
          <a:lstStyle>
            <a:lvl1pPr>
              <a:defRPr>
                <a:solidFill>
                  <a:srgbClr val="68B52B"/>
                </a:solidFill>
                <a:latin typeface="Avenir 85 Heavy" pitchFamily="34" charset="0"/>
                <a:cs typeface="Calibri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NZ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42900" indent="-342900">
              <a:buFont typeface="Wingdings" pitchFamily="2" charset="2"/>
              <a:buChar char="v"/>
              <a:defRPr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1pPr>
            <a:lvl2pPr marL="742950" indent="-285750">
              <a:buFont typeface="Wingdings" pitchFamily="2" charset="2"/>
              <a:buChar char="§"/>
              <a:defRPr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2pPr>
            <a:lvl3pPr marL="1143000" indent="-228600">
              <a:buFont typeface="Wingdings" pitchFamily="2" charset="2"/>
              <a:buChar char="§"/>
              <a:defRPr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3pPr>
            <a:lvl4pPr marL="1562100" indent="-228600">
              <a:buFont typeface="Wingdings" pitchFamily="2" charset="2"/>
              <a:buChar char="§"/>
              <a:defRPr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4pPr>
            <a:lvl5pPr marL="1981200" indent="-228600">
              <a:buFont typeface="Wingdings" pitchFamily="2" charset="2"/>
              <a:buChar char="§"/>
              <a:defRPr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 dirty="0"/>
          </a:p>
        </p:txBody>
      </p:sp>
    </p:spTree>
    <p:extLst>
      <p:ext uri="{BB962C8B-B14F-4D97-AF65-F5344CB8AC3E}">
        <p14:creationId xmlns="" xmlns:p14="http://schemas.microsoft.com/office/powerpoint/2010/main" val="36673934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5" y="116632"/>
            <a:ext cx="5328000" cy="936000"/>
          </a:xfrm>
        </p:spPr>
        <p:txBody>
          <a:bodyPr/>
          <a:lstStyle>
            <a:lvl1pPr>
              <a:defRPr>
                <a:solidFill>
                  <a:srgbClr val="68B52B"/>
                </a:solidFill>
                <a:latin typeface="Avenir 85 Heavy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NZ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545" y="1412776"/>
            <a:ext cx="404018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1" y="2060849"/>
            <a:ext cx="4040188" cy="4065315"/>
          </a:xfrm>
        </p:spPr>
        <p:txBody>
          <a:bodyPr/>
          <a:lstStyle>
            <a:lvl1pPr marL="342900" indent="-342900">
              <a:buFont typeface="Wingdings" pitchFamily="2" charset="2"/>
              <a:buChar char="v"/>
              <a:defRPr sz="18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1pPr>
            <a:lvl2pPr marL="742950" indent="-285750">
              <a:buFont typeface="Wingdings" pitchFamily="2" charset="2"/>
              <a:buChar char="§"/>
              <a:defRPr sz="18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2pPr>
            <a:lvl3pPr marL="1143000" indent="-228600">
              <a:buFont typeface="Wingdings" pitchFamily="2" charset="2"/>
              <a:buChar char="§"/>
              <a:defRPr sz="18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3pPr>
            <a:lvl4pPr marL="1562100" indent="-228600">
              <a:buFont typeface="Wingdings" pitchFamily="2" charset="2"/>
              <a:buChar char="§"/>
              <a:defRPr sz="18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4pPr>
            <a:lvl5pPr marL="1981200" indent="-228600">
              <a:buFont typeface="Wingdings" pitchFamily="2" charset="2"/>
              <a:buChar char="§"/>
              <a:defRPr sz="18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55370" y="1412776"/>
            <a:ext cx="4041775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060849"/>
            <a:ext cx="4041775" cy="4065315"/>
          </a:xfrm>
        </p:spPr>
        <p:txBody>
          <a:bodyPr/>
          <a:lstStyle>
            <a:lvl1pPr marL="342900" indent="-342900">
              <a:buFont typeface="Wingdings" pitchFamily="2" charset="2"/>
              <a:buChar char="v"/>
              <a:defRPr lang="en-US" sz="1800" dirty="0" smtClean="0">
                <a:solidFill>
                  <a:schemeClr val="tx1"/>
                </a:solidFill>
                <a:latin typeface="Calibri" pitchFamily="34" charset="0"/>
                <a:ea typeface="+mn-ea"/>
                <a:cs typeface="Calibri" pitchFamily="34" charset="0"/>
              </a:defRPr>
            </a:lvl1pPr>
            <a:lvl2pPr marL="742950" indent="-285750">
              <a:buFont typeface="Wingdings" pitchFamily="2" charset="2"/>
              <a:buChar char="§"/>
              <a:defRPr lang="en-US" sz="18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2pPr>
            <a:lvl3pPr marL="1143000" indent="-228600">
              <a:buFont typeface="Wingdings" pitchFamily="2" charset="2"/>
              <a:buChar char="§"/>
              <a:defRPr lang="en-US" sz="18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3pPr>
            <a:lvl4pPr marL="1562100" indent="-228600">
              <a:buFont typeface="Wingdings" pitchFamily="2" charset="2"/>
              <a:buChar char="§"/>
              <a:defRPr lang="en-US" sz="18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4pPr>
            <a:lvl5pPr marL="1981200" indent="-228600">
              <a:buFont typeface="Wingdings" pitchFamily="2" charset="2"/>
              <a:buChar char="§"/>
              <a:defRPr lang="en-NZ" sz="1800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8314" y="116632"/>
            <a:ext cx="5328000" cy="936000"/>
          </a:xfrm>
        </p:spPr>
        <p:txBody>
          <a:bodyPr/>
          <a:lstStyle>
            <a:lvl1pPr>
              <a:defRPr>
                <a:solidFill>
                  <a:srgbClr val="68B52B"/>
                </a:solidFill>
                <a:latin typeface="Avenir 85 Heavy" pitchFamily="34" charset="0"/>
                <a:cs typeface="Calibri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NZ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42900" indent="-342900">
              <a:buFont typeface="Wingdings" pitchFamily="2" charset="2"/>
              <a:buChar char="v"/>
              <a:defRPr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1pPr>
            <a:lvl2pPr marL="742950" indent="-285750">
              <a:buFont typeface="Wingdings" pitchFamily="2" charset="2"/>
              <a:buChar char="§"/>
              <a:defRPr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2pPr>
            <a:lvl3pPr marL="1143000" indent="-228600">
              <a:buFont typeface="Wingdings" pitchFamily="2" charset="2"/>
              <a:buChar char="§"/>
              <a:defRPr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3pPr>
            <a:lvl4pPr marL="1562100" indent="-228600">
              <a:buFont typeface="Wingdings" pitchFamily="2" charset="2"/>
              <a:buChar char="§"/>
              <a:defRPr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4pPr>
            <a:lvl5pPr marL="1981200" indent="-228600">
              <a:buFont typeface="Wingdings" pitchFamily="2" charset="2"/>
              <a:buChar char="§"/>
              <a:defRPr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 dirty="0"/>
          </a:p>
        </p:txBody>
      </p:sp>
    </p:spTree>
    <p:extLst>
      <p:ext uri="{BB962C8B-B14F-4D97-AF65-F5344CB8AC3E}">
        <p14:creationId xmlns="" xmlns:p14="http://schemas.microsoft.com/office/powerpoint/2010/main" val="36673934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10.xml.rels><?xml version="1.0" encoding="UTF-8" standalone="yes"?>
<Relationships xmlns="http://schemas.openxmlformats.org/package/2006/relationships"><Relationship Id="rId2" Type="http://schemas.openxmlformats.org/officeDocument/2006/relationships/theme" Target="../theme/theme10.xml"/><Relationship Id="rId1" Type="http://schemas.openxmlformats.org/officeDocument/2006/relationships/slideLayout" Target="../slideLayouts/slideLayout22.xml"/></Relationships>
</file>

<file path=ppt/slideMasters/_rels/slideMaster1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1.xml"/><Relationship Id="rId1" Type="http://schemas.openxmlformats.org/officeDocument/2006/relationships/slideLayout" Target="../slideLayouts/slideLayout23.xml"/></Relationships>
</file>

<file path=ppt/slideMasters/_rels/slideMaster12.xml.rels><?xml version="1.0" encoding="UTF-8" standalone="yes"?>
<Relationships xmlns="http://schemas.openxmlformats.org/package/2006/relationships"><Relationship Id="rId2" Type="http://schemas.openxmlformats.org/officeDocument/2006/relationships/theme" Target="../theme/theme12.xml"/><Relationship Id="rId1" Type="http://schemas.openxmlformats.org/officeDocument/2006/relationships/slideLayout" Target="../slideLayouts/slideLayout24.xml"/></Relationships>
</file>

<file path=ppt/slideMasters/_rels/slideMaster13.xml.rels><?xml version="1.0" encoding="UTF-8" standalone="yes"?>
<Relationships xmlns="http://schemas.openxmlformats.org/package/2006/relationships"><Relationship Id="rId2" Type="http://schemas.openxmlformats.org/officeDocument/2006/relationships/theme" Target="../theme/theme13.xml"/><Relationship Id="rId1" Type="http://schemas.openxmlformats.org/officeDocument/2006/relationships/slideLayout" Target="../slideLayouts/slideLayout25.xml"/></Relationships>
</file>

<file path=ppt/slideMasters/_rels/slideMaster14.xml.rels><?xml version="1.0" encoding="UTF-8" standalone="yes"?>
<Relationships xmlns="http://schemas.openxmlformats.org/package/2006/relationships"><Relationship Id="rId2" Type="http://schemas.openxmlformats.org/officeDocument/2006/relationships/theme" Target="../theme/theme14.xml"/><Relationship Id="rId1" Type="http://schemas.openxmlformats.org/officeDocument/2006/relationships/slideLayout" Target="../slideLayouts/slideLayout26.xml"/></Relationships>
</file>

<file path=ppt/slideMasters/_rels/slideMaster15.xml.rels><?xml version="1.0" encoding="UTF-8" standalone="yes"?>
<Relationships xmlns="http://schemas.openxmlformats.org/package/2006/relationships"><Relationship Id="rId2" Type="http://schemas.openxmlformats.org/officeDocument/2006/relationships/theme" Target="../theme/theme15.xml"/><Relationship Id="rId1" Type="http://schemas.openxmlformats.org/officeDocument/2006/relationships/slideLayout" Target="../slideLayouts/slideLayout27.xml"/></Relationships>
</file>

<file path=ppt/slideMasters/_rels/slideMaster16.xml.rels><?xml version="1.0" encoding="UTF-8" standalone="yes"?>
<Relationships xmlns="http://schemas.openxmlformats.org/package/2006/relationships"><Relationship Id="rId2" Type="http://schemas.openxmlformats.org/officeDocument/2006/relationships/theme" Target="../theme/theme16.xml"/><Relationship Id="rId1" Type="http://schemas.openxmlformats.org/officeDocument/2006/relationships/slideLayout" Target="../slideLayouts/slideLayout28.xml"/></Relationships>
</file>

<file path=ppt/slideMasters/_rels/slideMaster17.xml.rels><?xml version="1.0" encoding="UTF-8" standalone="yes"?>
<Relationships xmlns="http://schemas.openxmlformats.org/package/2006/relationships"><Relationship Id="rId2" Type="http://schemas.openxmlformats.org/officeDocument/2006/relationships/theme" Target="../theme/theme17.xml"/><Relationship Id="rId1" Type="http://schemas.openxmlformats.org/officeDocument/2006/relationships/slideLayout" Target="../slideLayouts/slideLayout29.xml"/></Relationships>
</file>

<file path=ppt/slideMasters/_rels/slideMaster18.xml.rels><?xml version="1.0" encoding="UTF-8" standalone="yes"?>
<Relationships xmlns="http://schemas.openxmlformats.org/package/2006/relationships"><Relationship Id="rId2" Type="http://schemas.openxmlformats.org/officeDocument/2006/relationships/theme" Target="../theme/theme18.xml"/><Relationship Id="rId1" Type="http://schemas.openxmlformats.org/officeDocument/2006/relationships/slideLayout" Target="../slideLayouts/slideLayout30.xml"/></Relationships>
</file>

<file path=ppt/slideMasters/_rels/slideMaster19.xml.rels><?xml version="1.0" encoding="UTF-8" standalone="yes"?>
<Relationships xmlns="http://schemas.openxmlformats.org/package/2006/relationships"><Relationship Id="rId2" Type="http://schemas.openxmlformats.org/officeDocument/2006/relationships/theme" Target="../theme/theme19.xml"/><Relationship Id="rId1" Type="http://schemas.openxmlformats.org/officeDocument/2006/relationships/slideLayout" Target="../slideLayouts/slideLayout3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4.png"/></Relationships>
</file>

<file path=ppt/slideMasters/_rels/slideMaster20.xml.rels><?xml version="1.0" encoding="UTF-8" standalone="yes"?>
<Relationships xmlns="http://schemas.openxmlformats.org/package/2006/relationships"><Relationship Id="rId2" Type="http://schemas.openxmlformats.org/officeDocument/2006/relationships/theme" Target="../theme/theme20.xml"/><Relationship Id="rId1" Type="http://schemas.openxmlformats.org/officeDocument/2006/relationships/slideLayout" Target="../slideLayouts/slideLayout32.xml"/></Relationships>
</file>

<file path=ppt/slideMasters/_rels/slideMaster21.xml.rels><?xml version="1.0" encoding="UTF-8" standalone="yes"?>
<Relationships xmlns="http://schemas.openxmlformats.org/package/2006/relationships"><Relationship Id="rId2" Type="http://schemas.openxmlformats.org/officeDocument/2006/relationships/theme" Target="../theme/theme21.xml"/><Relationship Id="rId1" Type="http://schemas.openxmlformats.org/officeDocument/2006/relationships/slideLayout" Target="../slideLayouts/slideLayout33.xml"/></Relationships>
</file>

<file path=ppt/slideMasters/_rels/slideMaster2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2.xml"/><Relationship Id="rId1" Type="http://schemas.openxmlformats.org/officeDocument/2006/relationships/slideLayout" Target="../slideLayouts/slideLayout34.xml"/></Relationships>
</file>

<file path=ppt/slideMasters/_rels/slideMaster23.xml.rels><?xml version="1.0" encoding="UTF-8" standalone="yes"?>
<Relationships xmlns="http://schemas.openxmlformats.org/package/2006/relationships"><Relationship Id="rId2" Type="http://schemas.openxmlformats.org/officeDocument/2006/relationships/theme" Target="../theme/theme23.xml"/><Relationship Id="rId1" Type="http://schemas.openxmlformats.org/officeDocument/2006/relationships/slideLayout" Target="../slideLayouts/slideLayout35.xml"/></Relationships>
</file>

<file path=ppt/slideMasters/_rels/slideMaster24.xml.rels><?xml version="1.0" encoding="UTF-8" standalone="yes"?>
<Relationships xmlns="http://schemas.openxmlformats.org/package/2006/relationships"><Relationship Id="rId2" Type="http://schemas.openxmlformats.org/officeDocument/2006/relationships/theme" Target="../theme/theme24.xml"/><Relationship Id="rId1" Type="http://schemas.openxmlformats.org/officeDocument/2006/relationships/slideLayout" Target="../slideLayouts/slideLayout36.xml"/></Relationships>
</file>

<file path=ppt/slideMasters/_rels/slideMaster25.xml.rels><?xml version="1.0" encoding="UTF-8" standalone="yes"?>
<Relationships xmlns="http://schemas.openxmlformats.org/package/2006/relationships"><Relationship Id="rId2" Type="http://schemas.openxmlformats.org/officeDocument/2006/relationships/theme" Target="../theme/theme25.xml"/><Relationship Id="rId1" Type="http://schemas.openxmlformats.org/officeDocument/2006/relationships/slideLayout" Target="../slideLayouts/slideLayout37.xml"/></Relationships>
</file>

<file path=ppt/slideMasters/_rels/slideMaster26.xml.rels><?xml version="1.0" encoding="UTF-8" standalone="yes"?>
<Relationships xmlns="http://schemas.openxmlformats.org/package/2006/relationships"><Relationship Id="rId2" Type="http://schemas.openxmlformats.org/officeDocument/2006/relationships/theme" Target="../theme/theme26.xml"/><Relationship Id="rId1" Type="http://schemas.openxmlformats.org/officeDocument/2006/relationships/slideLayout" Target="../slideLayouts/slideLayout38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4.png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4.png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theme" Target="../theme/theme5.xml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4.png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theme" Target="../theme/theme6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4.png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theme" Target="../theme/theme7.xml"/><Relationship Id="rId1" Type="http://schemas.openxmlformats.org/officeDocument/2006/relationships/slideLayout" Target="../slideLayouts/slideLayout19.xml"/><Relationship Id="rId4" Type="http://schemas.openxmlformats.org/officeDocument/2006/relationships/image" Target="../media/image4.png"/></Relationships>
</file>

<file path=ppt/slideMasters/_rels/slideMaster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theme" Target="../theme/theme8.xml"/><Relationship Id="rId1" Type="http://schemas.openxmlformats.org/officeDocument/2006/relationships/slideLayout" Target="../slideLayouts/slideLayout20.xml"/><Relationship Id="rId4" Type="http://schemas.openxmlformats.org/officeDocument/2006/relationships/image" Target="../media/image4.png"/></Relationships>
</file>

<file path=ppt/slideMasters/_rels/slideMaster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theme" Target="../theme/theme9.xml"/><Relationship Id="rId1" Type="http://schemas.openxmlformats.org/officeDocument/2006/relationships/slideLayout" Target="../slideLayouts/slideLayout21.xml"/><Relationship Id="rId4" Type="http://schemas.openxmlformats.org/officeDocument/2006/relationships/image" Target="../media/image4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3" name="Rectangle 19"/>
          <p:cNvSpPr>
            <a:spLocks noGrp="1" noChangeArrowheads="1"/>
          </p:cNvSpPr>
          <p:nvPr>
            <p:ph type="title"/>
          </p:nvPr>
        </p:nvSpPr>
        <p:spPr bwMode="auto">
          <a:xfrm>
            <a:off x="494885" y="178543"/>
            <a:ext cx="5328592" cy="93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AU" dirty="0" smtClean="0"/>
              <a:t>Click to edit</a:t>
            </a:r>
          </a:p>
        </p:txBody>
      </p:sp>
      <p:sp>
        <p:nvSpPr>
          <p:cNvPr id="1045" name="Rectangle 21"/>
          <p:cNvSpPr>
            <a:spLocks noGrp="1" noChangeArrowheads="1"/>
          </p:cNvSpPr>
          <p:nvPr>
            <p:ph type="body" idx="1"/>
          </p:nvPr>
        </p:nvSpPr>
        <p:spPr bwMode="auto">
          <a:xfrm>
            <a:off x="468314" y="1341439"/>
            <a:ext cx="8064500" cy="5256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 dirty="0" smtClean="0"/>
          </a:p>
        </p:txBody>
      </p:sp>
      <p:sp>
        <p:nvSpPr>
          <p:cNvPr id="5" name="Slide Number Placeholder 7"/>
          <p:cNvSpPr>
            <a:spLocks noGrp="1"/>
          </p:cNvSpPr>
          <p:nvPr userDrawn="1"/>
        </p:nvSpPr>
        <p:spPr>
          <a:xfrm>
            <a:off x="8496496" y="0"/>
            <a:ext cx="540000" cy="527403"/>
          </a:xfrm>
          <a:prstGeom prst="rect">
            <a:avLst/>
          </a:prstGeom>
          <a:solidFill>
            <a:srgbClr val="78BE20"/>
          </a:solidFill>
        </p:spPr>
        <p:txBody>
          <a:bodyPr vert="horz" lIns="91440" tIns="45720" rIns="91440" bIns="45720" rtlCol="0" anchor="ctr" anchorCtr="0"/>
          <a:lstStyle>
            <a:defPPr>
              <a:defRPr lang="en-US"/>
            </a:defPPr>
            <a:lvl1pPr marL="0" algn="r" defTabSz="457200" rtl="0" eaLnBrk="1" latinLnBrk="0" hangingPunct="1">
              <a:defRPr sz="12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6372AE9D-A7BA-4BAF-8C86-540EA562FA7D}" type="slidenum">
              <a:rPr lang="en-US" smtClean="0"/>
              <a:pPr algn="ctr"/>
              <a:t>‹#›</a:t>
            </a:fld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 rotWithShape="1">
          <a:blip r:embed="rId1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r="6638"/>
          <a:stretch/>
        </p:blipFill>
        <p:spPr>
          <a:xfrm>
            <a:off x="7524328" y="5970232"/>
            <a:ext cx="1512168" cy="85369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61" r:id="rId5"/>
    <p:sldLayoutId id="2147483659" r:id="rId6"/>
    <p:sldLayoutId id="2147483658" r:id="rId7"/>
    <p:sldLayoutId id="2147483653" r:id="rId8"/>
    <p:sldLayoutId id="2147483660" r:id="rId9"/>
    <p:sldLayoutId id="2147483654" r:id="rId10"/>
    <p:sldLayoutId id="2147483655" r:id="rId11"/>
    <p:sldLayoutId id="2147483656" r:id="rId12"/>
    <p:sldLayoutId id="2147483657" r:id="rId13"/>
  </p:sldLayoutIdLst>
  <p:hf sldNum="0" hd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Verdana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Verdana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Verdana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Verdana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Verdana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Verdana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Verdana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Verdana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rgbClr val="7CC242"/>
        </a:buClr>
        <a:buSzPct val="80000"/>
        <a:buFont typeface="Wingdings" pitchFamily="2" charset="2"/>
        <a:buChar char="v"/>
        <a:defRPr>
          <a:solidFill>
            <a:srgbClr val="7CC242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rgbClr val="7CC242"/>
        </a:buClr>
        <a:buSzPct val="80000"/>
        <a:buFont typeface="Wingdings" pitchFamily="2" charset="2"/>
        <a:buChar char="§"/>
        <a:defRPr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rgbClr val="7CC242"/>
        </a:buClr>
        <a:buSzPct val="80000"/>
        <a:buFont typeface="Wingdings" pitchFamily="2" charset="2"/>
        <a:buChar char="§"/>
        <a:defRPr>
          <a:solidFill>
            <a:schemeClr val="tx1"/>
          </a:solidFill>
          <a:latin typeface="+mn-lt"/>
        </a:defRPr>
      </a:lvl3pPr>
      <a:lvl4pPr marL="1562100" indent="-228600" algn="l" rtl="0" eaLnBrk="1" fontAlgn="base" hangingPunct="1">
        <a:spcBef>
          <a:spcPct val="20000"/>
        </a:spcBef>
        <a:spcAft>
          <a:spcPct val="0"/>
        </a:spcAft>
        <a:buClr>
          <a:srgbClr val="7CC242"/>
        </a:buClr>
        <a:buSzPct val="80000"/>
        <a:buFont typeface="Wingdings" pitchFamily="2" charset="2"/>
        <a:buChar char="§"/>
        <a:defRPr>
          <a:solidFill>
            <a:schemeClr val="tx1"/>
          </a:solidFill>
          <a:latin typeface="+mn-lt"/>
        </a:defRPr>
      </a:lvl4pPr>
      <a:lvl5pPr marL="1981200" indent="-228600" algn="l" rtl="0" eaLnBrk="1" fontAlgn="base" hangingPunct="1">
        <a:spcBef>
          <a:spcPct val="20000"/>
        </a:spcBef>
        <a:spcAft>
          <a:spcPct val="0"/>
        </a:spcAft>
        <a:buClr>
          <a:srgbClr val="7CC242"/>
        </a:buClr>
        <a:buSzPct val="80000"/>
        <a:buFont typeface="Wingdings" pitchFamily="2" charset="2"/>
        <a:buChar char="§"/>
        <a:defRPr>
          <a:solidFill>
            <a:schemeClr val="tx1"/>
          </a:solidFill>
          <a:latin typeface="+mn-lt"/>
        </a:defRPr>
      </a:lvl5pPr>
      <a:lvl6pPr marL="2438400" indent="-228600" algn="l" rtl="0" eaLnBrk="1" fontAlgn="base" hangingPunct="1">
        <a:spcBef>
          <a:spcPct val="20000"/>
        </a:spcBef>
        <a:spcAft>
          <a:spcPct val="0"/>
        </a:spcAft>
        <a:buClr>
          <a:srgbClr val="7CC242"/>
        </a:buClr>
        <a:buSzPct val="80000"/>
        <a:buFont typeface="Monotype Sorts" pitchFamily="2" charset="2"/>
        <a:buChar char="â"/>
        <a:defRPr>
          <a:solidFill>
            <a:schemeClr val="tx1"/>
          </a:solidFill>
          <a:latin typeface="+mn-lt"/>
        </a:defRPr>
      </a:lvl6pPr>
      <a:lvl7pPr marL="2895600" indent="-228600" algn="l" rtl="0" eaLnBrk="1" fontAlgn="base" hangingPunct="1">
        <a:spcBef>
          <a:spcPct val="20000"/>
        </a:spcBef>
        <a:spcAft>
          <a:spcPct val="0"/>
        </a:spcAft>
        <a:buClr>
          <a:srgbClr val="7CC242"/>
        </a:buClr>
        <a:buSzPct val="80000"/>
        <a:buFont typeface="Monotype Sorts" pitchFamily="2" charset="2"/>
        <a:buChar char="â"/>
        <a:defRPr>
          <a:solidFill>
            <a:schemeClr val="tx1"/>
          </a:solidFill>
          <a:latin typeface="+mn-lt"/>
        </a:defRPr>
      </a:lvl7pPr>
      <a:lvl8pPr marL="3352800" indent="-228600" algn="l" rtl="0" eaLnBrk="1" fontAlgn="base" hangingPunct="1">
        <a:spcBef>
          <a:spcPct val="20000"/>
        </a:spcBef>
        <a:spcAft>
          <a:spcPct val="0"/>
        </a:spcAft>
        <a:buClr>
          <a:srgbClr val="7CC242"/>
        </a:buClr>
        <a:buSzPct val="80000"/>
        <a:buFont typeface="Monotype Sorts" pitchFamily="2" charset="2"/>
        <a:buChar char="â"/>
        <a:defRPr>
          <a:solidFill>
            <a:schemeClr val="tx1"/>
          </a:solidFill>
          <a:latin typeface="+mn-lt"/>
        </a:defRPr>
      </a:lvl8pPr>
      <a:lvl9pPr marL="3810000" indent="-228600" algn="l" rtl="0" eaLnBrk="1" fontAlgn="base" hangingPunct="1">
        <a:spcBef>
          <a:spcPct val="20000"/>
        </a:spcBef>
        <a:spcAft>
          <a:spcPct val="0"/>
        </a:spcAft>
        <a:buClr>
          <a:srgbClr val="7CC242"/>
        </a:buClr>
        <a:buSzPct val="80000"/>
        <a:buFont typeface="Monotype Sorts" pitchFamily="2" charset="2"/>
        <a:buChar char="â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 sz="1800">
              <a:solidFill>
                <a:srgbClr val="FFFFFF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 sz="1800">
              <a:solidFill>
                <a:srgbClr val="FFFFFF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A8C02A37-C78C-40CF-BC50-93CEEB50D676}" type="slidenum">
              <a:rPr lang="en-US" smtClean="0">
                <a:latin typeface="Calibri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en-US">
              <a:latin typeface="Calibri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srgbClr val="DFDCB7"/>
              </a:solidFill>
              <a:latin typeface="Calibri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1223D6C8-60BA-49EE-93C2-18FAC4B7ADC7}" type="datetimeFigureOut">
              <a:rPr lang="en-US" smtClean="0">
                <a:solidFill>
                  <a:srgbClr val="DFDCB7"/>
                </a:solidFill>
                <a:latin typeface="Calibri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4/28/2015</a:t>
            </a:fld>
            <a:endParaRPr lang="en-US">
              <a:solidFill>
                <a:srgbClr val="DFDCB7"/>
              </a:solidFill>
              <a:latin typeface="Calibri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 sz="1800">
              <a:solidFill>
                <a:srgbClr val="FFFFFF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 sz="1800">
              <a:solidFill>
                <a:srgbClr val="FFFFFF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A8C02A37-C78C-40CF-BC50-93CEEB50D676}" type="slidenum">
              <a:rPr lang="en-US" smtClean="0">
                <a:latin typeface="Calibri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en-US">
              <a:latin typeface="Calibri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srgbClr val="DFDCB7"/>
              </a:solidFill>
              <a:latin typeface="Calibri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1223D6C8-60BA-49EE-93C2-18FAC4B7ADC7}" type="datetimeFigureOut">
              <a:rPr lang="en-US" smtClean="0">
                <a:solidFill>
                  <a:srgbClr val="DFDCB7"/>
                </a:solidFill>
                <a:latin typeface="Calibri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4/28/2015</a:t>
            </a:fld>
            <a:endParaRPr lang="en-US">
              <a:solidFill>
                <a:srgbClr val="DFDCB7"/>
              </a:solidFill>
              <a:latin typeface="Calibri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1" r:id="rId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 sz="1800">
              <a:solidFill>
                <a:srgbClr val="FFFFFF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 sz="1800">
              <a:solidFill>
                <a:srgbClr val="FFFFFF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A8C02A37-C78C-40CF-BC50-93CEEB50D676}" type="slidenum">
              <a:rPr lang="en-US" smtClean="0">
                <a:latin typeface="Calibri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en-US">
              <a:latin typeface="Calibri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srgbClr val="DFDCB7"/>
              </a:solidFill>
              <a:latin typeface="Calibri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1223D6C8-60BA-49EE-93C2-18FAC4B7ADC7}" type="datetimeFigureOut">
              <a:rPr lang="en-US" smtClean="0">
                <a:solidFill>
                  <a:srgbClr val="DFDCB7"/>
                </a:solidFill>
                <a:latin typeface="Calibri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4/28/2015</a:t>
            </a:fld>
            <a:endParaRPr lang="en-US">
              <a:solidFill>
                <a:srgbClr val="DFDCB7"/>
              </a:solidFill>
              <a:latin typeface="Calibri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 sz="1800">
              <a:solidFill>
                <a:srgbClr val="FFFFFF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 sz="1800">
              <a:solidFill>
                <a:srgbClr val="FFFFFF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A8C02A37-C78C-40CF-BC50-93CEEB50D676}" type="slidenum">
              <a:rPr lang="en-US" smtClean="0">
                <a:latin typeface="Calibri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en-US">
              <a:latin typeface="Calibri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srgbClr val="DFDCB7"/>
              </a:solidFill>
              <a:latin typeface="Calibri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1223D6C8-60BA-49EE-93C2-18FAC4B7ADC7}" type="datetimeFigureOut">
              <a:rPr lang="en-US" smtClean="0">
                <a:solidFill>
                  <a:srgbClr val="DFDCB7"/>
                </a:solidFill>
                <a:latin typeface="Calibri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4/28/2015</a:t>
            </a:fld>
            <a:endParaRPr lang="en-US">
              <a:solidFill>
                <a:srgbClr val="DFDCB7"/>
              </a:solidFill>
              <a:latin typeface="Calibri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 sz="1800">
              <a:solidFill>
                <a:srgbClr val="FFFFFF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 sz="1800">
              <a:solidFill>
                <a:srgbClr val="FFFFFF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A8C02A37-C78C-40CF-BC50-93CEEB50D676}" type="slidenum">
              <a:rPr lang="en-US" smtClean="0">
                <a:latin typeface="Calibri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en-US">
              <a:latin typeface="Calibri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srgbClr val="DFDCB7"/>
              </a:solidFill>
              <a:latin typeface="Calibri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1223D6C8-60BA-49EE-93C2-18FAC4B7ADC7}" type="datetimeFigureOut">
              <a:rPr lang="en-US" smtClean="0">
                <a:solidFill>
                  <a:srgbClr val="DFDCB7"/>
                </a:solidFill>
                <a:latin typeface="Calibri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4/28/2015</a:t>
            </a:fld>
            <a:endParaRPr lang="en-US">
              <a:solidFill>
                <a:srgbClr val="DFDCB7"/>
              </a:solidFill>
              <a:latin typeface="Calibri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 sz="1800">
              <a:solidFill>
                <a:srgbClr val="FFFFFF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 sz="1800">
              <a:solidFill>
                <a:srgbClr val="FFFFFF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A8C02A37-C78C-40CF-BC50-93CEEB50D676}" type="slidenum">
              <a:rPr lang="en-US" smtClean="0">
                <a:latin typeface="Calibri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en-US">
              <a:latin typeface="Calibri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srgbClr val="DFDCB7"/>
              </a:solidFill>
              <a:latin typeface="Calibri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1223D6C8-60BA-49EE-93C2-18FAC4B7ADC7}" type="datetimeFigureOut">
              <a:rPr lang="en-US" smtClean="0">
                <a:solidFill>
                  <a:srgbClr val="DFDCB7"/>
                </a:solidFill>
                <a:latin typeface="Calibri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4/28/2015</a:t>
            </a:fld>
            <a:endParaRPr lang="en-US">
              <a:solidFill>
                <a:srgbClr val="DFDCB7"/>
              </a:solidFill>
              <a:latin typeface="Calibri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 sz="1800">
              <a:solidFill>
                <a:srgbClr val="FFFFFF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 sz="1800">
              <a:solidFill>
                <a:srgbClr val="FFFFFF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A8C02A37-C78C-40CF-BC50-93CEEB50D676}" type="slidenum">
              <a:rPr lang="en-US" smtClean="0">
                <a:latin typeface="Calibri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en-US">
              <a:latin typeface="Calibri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srgbClr val="DFDCB7"/>
              </a:solidFill>
              <a:latin typeface="Calibri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1223D6C8-60BA-49EE-93C2-18FAC4B7ADC7}" type="datetimeFigureOut">
              <a:rPr lang="en-US" smtClean="0">
                <a:solidFill>
                  <a:srgbClr val="DFDCB7"/>
                </a:solidFill>
                <a:latin typeface="Calibri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4/28/2015</a:t>
            </a:fld>
            <a:endParaRPr lang="en-US">
              <a:solidFill>
                <a:srgbClr val="DFDCB7"/>
              </a:solidFill>
              <a:latin typeface="Calibri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1" r:id="rId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 sz="1800">
              <a:solidFill>
                <a:srgbClr val="FFFFFF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 sz="1800">
              <a:solidFill>
                <a:srgbClr val="FFFFFF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A8C02A37-C78C-40CF-BC50-93CEEB50D676}" type="slidenum">
              <a:rPr lang="en-US" smtClean="0">
                <a:latin typeface="Calibri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en-US">
              <a:latin typeface="Calibri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srgbClr val="DFDCB7"/>
              </a:solidFill>
              <a:latin typeface="Calibri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1223D6C8-60BA-49EE-93C2-18FAC4B7ADC7}" type="datetimeFigureOut">
              <a:rPr lang="en-US" smtClean="0">
                <a:solidFill>
                  <a:srgbClr val="DFDCB7"/>
                </a:solidFill>
                <a:latin typeface="Calibri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4/28/2015</a:t>
            </a:fld>
            <a:endParaRPr lang="en-US">
              <a:solidFill>
                <a:srgbClr val="DFDCB7"/>
              </a:solidFill>
              <a:latin typeface="Calibri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3" r:id="rId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 sz="1800">
              <a:solidFill>
                <a:srgbClr val="FFFFFF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 sz="1800">
              <a:solidFill>
                <a:srgbClr val="FFFFFF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A8C02A37-C78C-40CF-BC50-93CEEB50D676}" type="slidenum">
              <a:rPr lang="en-US" smtClean="0">
                <a:latin typeface="Calibri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en-US">
              <a:latin typeface="Calibri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srgbClr val="DFDCB7"/>
              </a:solidFill>
              <a:latin typeface="Calibri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1223D6C8-60BA-49EE-93C2-18FAC4B7ADC7}" type="datetimeFigureOut">
              <a:rPr lang="en-US" smtClean="0">
                <a:solidFill>
                  <a:srgbClr val="DFDCB7"/>
                </a:solidFill>
                <a:latin typeface="Calibri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4/28/2015</a:t>
            </a:fld>
            <a:endParaRPr lang="en-US">
              <a:solidFill>
                <a:srgbClr val="DFDCB7"/>
              </a:solidFill>
              <a:latin typeface="Calibri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 sz="1800">
              <a:solidFill>
                <a:srgbClr val="FFFFFF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 sz="1800">
              <a:solidFill>
                <a:srgbClr val="FFFFFF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A8C02A37-C78C-40CF-BC50-93CEEB50D676}" type="slidenum">
              <a:rPr lang="en-US" smtClean="0">
                <a:latin typeface="Calibri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en-US">
              <a:latin typeface="Calibri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srgbClr val="DFDCB7"/>
              </a:solidFill>
              <a:latin typeface="Calibri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1223D6C8-60BA-49EE-93C2-18FAC4B7ADC7}" type="datetimeFigureOut">
              <a:rPr lang="en-US" smtClean="0">
                <a:solidFill>
                  <a:srgbClr val="DFDCB7"/>
                </a:solidFill>
                <a:latin typeface="Calibri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4/28/2015</a:t>
            </a:fld>
            <a:endParaRPr lang="en-US">
              <a:solidFill>
                <a:srgbClr val="DFDCB7"/>
              </a:solidFill>
              <a:latin typeface="Calibri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  <a:latin typeface="Time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  <a:latin typeface="Time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>
              <a:defRPr/>
            </a:pPr>
            <a:fld id="{1DFCAD38-BE4B-453B-99EC-BAD463139A7B}" type="slidenum">
              <a:rPr lang="en-US">
                <a:solidFill>
                  <a:prstClr val="black"/>
                </a:solidFill>
                <a:latin typeface="Times"/>
              </a:rPr>
              <a:pPr>
                <a:defRPr/>
              </a:pPr>
              <a:t>‹#›</a:t>
            </a:fld>
            <a:endParaRPr lang="en-US">
              <a:solidFill>
                <a:prstClr val="black"/>
              </a:solidFill>
              <a:latin typeface="Time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accent5">
              <a:lumMod val="50000"/>
            </a:schemeClr>
          </a:solidFill>
          <a:latin typeface="Garamond" pitchFamily="18" charset="0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Tx/>
        <a:buBlip>
          <a:blip r:embed="rId4"/>
        </a:buBlip>
        <a:defRPr sz="3200">
          <a:solidFill>
            <a:schemeClr val="tx1">
              <a:lumMod val="85000"/>
              <a:lumOff val="15000"/>
            </a:schemeClr>
          </a:solidFill>
          <a:latin typeface="Arial" pitchFamily="34" charset="0"/>
          <a:ea typeface="+mn-ea"/>
          <a:cs typeface="Arial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Courier New" pitchFamily="49" charset="0"/>
        <a:buChar char="o"/>
        <a:defRPr sz="2800">
          <a:solidFill>
            <a:schemeClr val="tx1">
              <a:lumMod val="85000"/>
              <a:lumOff val="15000"/>
            </a:schemeClr>
          </a:solidFill>
          <a:latin typeface="Arial" pitchFamily="34" charset="0"/>
          <a:cs typeface="Arial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>
              <a:lumMod val="85000"/>
              <a:lumOff val="15000"/>
            </a:schemeClr>
          </a:solidFill>
          <a:latin typeface="Arial" pitchFamily="34" charset="0"/>
          <a:cs typeface="Arial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>
              <a:lumMod val="85000"/>
              <a:lumOff val="15000"/>
            </a:schemeClr>
          </a:solidFill>
          <a:latin typeface="Arial" pitchFamily="34" charset="0"/>
          <a:cs typeface="Arial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>
              <a:lumMod val="85000"/>
              <a:lumOff val="15000"/>
            </a:schemeClr>
          </a:solidFill>
          <a:latin typeface="Arial" pitchFamily="34" charset="0"/>
          <a:cs typeface="Arial" pitchFamily="34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 sz="1800">
              <a:solidFill>
                <a:srgbClr val="FFFFFF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 sz="1800">
              <a:solidFill>
                <a:srgbClr val="FFFFFF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A8C02A37-C78C-40CF-BC50-93CEEB50D676}" type="slidenum">
              <a:rPr lang="en-US" smtClean="0">
                <a:latin typeface="Calibri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en-US">
              <a:latin typeface="Calibri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srgbClr val="DFDCB7"/>
              </a:solidFill>
              <a:latin typeface="Calibri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1223D6C8-60BA-49EE-93C2-18FAC4B7ADC7}" type="datetimeFigureOut">
              <a:rPr lang="en-US" smtClean="0">
                <a:solidFill>
                  <a:srgbClr val="DFDCB7"/>
                </a:solidFill>
                <a:latin typeface="Calibri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4/28/2015</a:t>
            </a:fld>
            <a:endParaRPr lang="en-US">
              <a:solidFill>
                <a:srgbClr val="DFDCB7"/>
              </a:solidFill>
              <a:latin typeface="Calibri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 sz="1800">
              <a:solidFill>
                <a:srgbClr val="FFFFFF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 sz="1800">
              <a:solidFill>
                <a:srgbClr val="FFFFFF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A8C02A37-C78C-40CF-BC50-93CEEB50D676}" type="slidenum">
              <a:rPr lang="en-US" smtClean="0">
                <a:latin typeface="Calibri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en-US">
              <a:latin typeface="Calibri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srgbClr val="DFDCB7"/>
              </a:solidFill>
              <a:latin typeface="Calibri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1223D6C8-60BA-49EE-93C2-18FAC4B7ADC7}" type="datetimeFigureOut">
              <a:rPr lang="en-US" smtClean="0">
                <a:solidFill>
                  <a:srgbClr val="DFDCB7"/>
                </a:solidFill>
                <a:latin typeface="Calibri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4/28/2015</a:t>
            </a:fld>
            <a:endParaRPr lang="en-US">
              <a:solidFill>
                <a:srgbClr val="DFDCB7"/>
              </a:solidFill>
              <a:latin typeface="Calibri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 sz="1800">
              <a:solidFill>
                <a:srgbClr val="FFFFFF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 sz="1800">
              <a:solidFill>
                <a:srgbClr val="FFFFFF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A8C02A37-C78C-40CF-BC50-93CEEB50D676}" type="slidenum">
              <a:rPr lang="en-US" smtClean="0">
                <a:latin typeface="Calibri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en-US">
              <a:latin typeface="Calibri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srgbClr val="DFDCB7"/>
              </a:solidFill>
              <a:latin typeface="Calibri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1223D6C8-60BA-49EE-93C2-18FAC4B7ADC7}" type="datetimeFigureOut">
              <a:rPr lang="en-US" smtClean="0">
                <a:solidFill>
                  <a:srgbClr val="DFDCB7"/>
                </a:solidFill>
                <a:latin typeface="Calibri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4/28/2015</a:t>
            </a:fld>
            <a:endParaRPr lang="en-US">
              <a:solidFill>
                <a:srgbClr val="DFDCB7"/>
              </a:solidFill>
              <a:latin typeface="Calibri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 sz="1800">
              <a:solidFill>
                <a:srgbClr val="FFFFFF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 sz="1800">
              <a:solidFill>
                <a:srgbClr val="FFFFFF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A8C02A37-C78C-40CF-BC50-93CEEB50D676}" type="slidenum">
              <a:rPr lang="en-US" smtClean="0">
                <a:latin typeface="Calibri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en-US">
              <a:latin typeface="Calibri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srgbClr val="DFDCB7"/>
              </a:solidFill>
              <a:latin typeface="Calibri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1223D6C8-60BA-49EE-93C2-18FAC4B7ADC7}" type="datetimeFigureOut">
              <a:rPr lang="en-US" smtClean="0">
                <a:solidFill>
                  <a:srgbClr val="DFDCB7"/>
                </a:solidFill>
                <a:latin typeface="Calibri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4/28/2015</a:t>
            </a:fld>
            <a:endParaRPr lang="en-US">
              <a:solidFill>
                <a:srgbClr val="DFDCB7"/>
              </a:solidFill>
              <a:latin typeface="Calibri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5" r:id="rId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 sz="1800">
              <a:solidFill>
                <a:srgbClr val="FFFFFF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 sz="1800">
              <a:solidFill>
                <a:srgbClr val="FFFFFF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A8C02A37-C78C-40CF-BC50-93CEEB50D676}" type="slidenum">
              <a:rPr lang="en-US" smtClean="0">
                <a:latin typeface="Calibri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en-US">
              <a:latin typeface="Calibri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srgbClr val="DFDCB7"/>
              </a:solidFill>
              <a:latin typeface="Calibri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1223D6C8-60BA-49EE-93C2-18FAC4B7ADC7}" type="datetimeFigureOut">
              <a:rPr lang="en-US" smtClean="0">
                <a:solidFill>
                  <a:srgbClr val="DFDCB7"/>
                </a:solidFill>
                <a:latin typeface="Calibri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4/28/2015</a:t>
            </a:fld>
            <a:endParaRPr lang="en-US">
              <a:solidFill>
                <a:srgbClr val="DFDCB7"/>
              </a:solidFill>
              <a:latin typeface="Calibri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 sz="1800">
              <a:solidFill>
                <a:srgbClr val="FFFFFF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 sz="1800">
              <a:solidFill>
                <a:srgbClr val="FFFFFF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A8C02A37-C78C-40CF-BC50-93CEEB50D676}" type="slidenum">
              <a:rPr lang="en-US" smtClean="0">
                <a:latin typeface="Calibri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en-US">
              <a:latin typeface="Calibri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srgbClr val="DFDCB7"/>
              </a:solidFill>
              <a:latin typeface="Calibri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1223D6C8-60BA-49EE-93C2-18FAC4B7ADC7}" type="datetimeFigureOut">
              <a:rPr lang="en-US" smtClean="0">
                <a:solidFill>
                  <a:srgbClr val="DFDCB7"/>
                </a:solidFill>
                <a:latin typeface="Calibri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4/28/2015</a:t>
            </a:fld>
            <a:endParaRPr lang="en-US">
              <a:solidFill>
                <a:srgbClr val="DFDCB7"/>
              </a:solidFill>
              <a:latin typeface="Calibri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 sz="1800">
              <a:solidFill>
                <a:srgbClr val="FFFFFF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 sz="1800">
              <a:solidFill>
                <a:srgbClr val="FFFFFF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A8C02A37-C78C-40CF-BC50-93CEEB50D676}" type="slidenum">
              <a:rPr lang="en-US" smtClean="0">
                <a:latin typeface="Calibri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en-US">
              <a:latin typeface="Calibri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srgbClr val="DFDCB7"/>
              </a:solidFill>
              <a:latin typeface="Calibri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1223D6C8-60BA-49EE-93C2-18FAC4B7ADC7}" type="datetimeFigureOut">
              <a:rPr lang="en-US" smtClean="0">
                <a:solidFill>
                  <a:srgbClr val="DFDCB7"/>
                </a:solidFill>
                <a:latin typeface="Calibri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4/28/2015</a:t>
            </a:fld>
            <a:endParaRPr lang="en-US">
              <a:solidFill>
                <a:srgbClr val="DFDCB7"/>
              </a:solidFill>
              <a:latin typeface="Calibri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1" r:id="rId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  <a:latin typeface="Time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  <a:latin typeface="Time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>
              <a:defRPr/>
            </a:pPr>
            <a:fld id="{1DFCAD38-BE4B-453B-99EC-BAD463139A7B}" type="slidenum">
              <a:rPr lang="en-US">
                <a:solidFill>
                  <a:prstClr val="black"/>
                </a:solidFill>
                <a:latin typeface="Times"/>
              </a:rPr>
              <a:pPr>
                <a:defRPr/>
              </a:pPr>
              <a:t>‹#›</a:t>
            </a:fld>
            <a:endParaRPr lang="en-US">
              <a:solidFill>
                <a:prstClr val="black"/>
              </a:solidFill>
              <a:latin typeface="Time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accent5">
              <a:lumMod val="50000"/>
            </a:schemeClr>
          </a:solidFill>
          <a:latin typeface="Garamond" pitchFamily="18" charset="0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Tx/>
        <a:buBlip>
          <a:blip r:embed="rId4"/>
        </a:buBlip>
        <a:defRPr sz="3200">
          <a:solidFill>
            <a:schemeClr val="tx1">
              <a:lumMod val="85000"/>
              <a:lumOff val="15000"/>
            </a:schemeClr>
          </a:solidFill>
          <a:latin typeface="Arial" pitchFamily="34" charset="0"/>
          <a:ea typeface="+mn-ea"/>
          <a:cs typeface="Arial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Courier New" pitchFamily="49" charset="0"/>
        <a:buChar char="o"/>
        <a:defRPr sz="2800">
          <a:solidFill>
            <a:schemeClr val="tx1">
              <a:lumMod val="85000"/>
              <a:lumOff val="15000"/>
            </a:schemeClr>
          </a:solidFill>
          <a:latin typeface="Arial" pitchFamily="34" charset="0"/>
          <a:cs typeface="Arial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>
              <a:lumMod val="85000"/>
              <a:lumOff val="15000"/>
            </a:schemeClr>
          </a:solidFill>
          <a:latin typeface="Arial" pitchFamily="34" charset="0"/>
          <a:cs typeface="Arial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>
              <a:lumMod val="85000"/>
              <a:lumOff val="15000"/>
            </a:schemeClr>
          </a:solidFill>
          <a:latin typeface="Arial" pitchFamily="34" charset="0"/>
          <a:cs typeface="Arial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>
              <a:lumMod val="85000"/>
              <a:lumOff val="15000"/>
            </a:schemeClr>
          </a:solidFill>
          <a:latin typeface="Arial" pitchFamily="34" charset="0"/>
          <a:cs typeface="Arial" pitchFamily="34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  <a:latin typeface="Time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  <a:latin typeface="Time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>
              <a:defRPr/>
            </a:pPr>
            <a:fld id="{1DFCAD38-BE4B-453B-99EC-BAD463139A7B}" type="slidenum">
              <a:rPr lang="en-US">
                <a:solidFill>
                  <a:prstClr val="black"/>
                </a:solidFill>
                <a:latin typeface="Times"/>
              </a:rPr>
              <a:pPr>
                <a:defRPr/>
              </a:pPr>
              <a:t>‹#›</a:t>
            </a:fld>
            <a:endParaRPr lang="en-US">
              <a:solidFill>
                <a:prstClr val="black"/>
              </a:solidFill>
              <a:latin typeface="Time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accent5">
              <a:lumMod val="50000"/>
            </a:schemeClr>
          </a:solidFill>
          <a:latin typeface="Garamond" pitchFamily="18" charset="0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Tx/>
        <a:buBlip>
          <a:blip r:embed="rId4"/>
        </a:buBlip>
        <a:defRPr sz="3200">
          <a:solidFill>
            <a:schemeClr val="tx1">
              <a:lumMod val="85000"/>
              <a:lumOff val="15000"/>
            </a:schemeClr>
          </a:solidFill>
          <a:latin typeface="Arial" pitchFamily="34" charset="0"/>
          <a:ea typeface="+mn-ea"/>
          <a:cs typeface="Arial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Courier New" pitchFamily="49" charset="0"/>
        <a:buChar char="o"/>
        <a:defRPr sz="2800">
          <a:solidFill>
            <a:schemeClr val="tx1">
              <a:lumMod val="85000"/>
              <a:lumOff val="15000"/>
            </a:schemeClr>
          </a:solidFill>
          <a:latin typeface="Arial" pitchFamily="34" charset="0"/>
          <a:cs typeface="Arial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>
              <a:lumMod val="85000"/>
              <a:lumOff val="15000"/>
            </a:schemeClr>
          </a:solidFill>
          <a:latin typeface="Arial" pitchFamily="34" charset="0"/>
          <a:cs typeface="Arial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>
              <a:lumMod val="85000"/>
              <a:lumOff val="15000"/>
            </a:schemeClr>
          </a:solidFill>
          <a:latin typeface="Arial" pitchFamily="34" charset="0"/>
          <a:cs typeface="Arial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>
              <a:lumMod val="85000"/>
              <a:lumOff val="15000"/>
            </a:schemeClr>
          </a:solidFill>
          <a:latin typeface="Arial" pitchFamily="34" charset="0"/>
          <a:cs typeface="Arial" pitchFamily="34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  <a:latin typeface="Time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  <a:latin typeface="Time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>
              <a:defRPr/>
            </a:pPr>
            <a:fld id="{1DFCAD38-BE4B-453B-99EC-BAD463139A7B}" type="slidenum">
              <a:rPr lang="en-US">
                <a:solidFill>
                  <a:prstClr val="black"/>
                </a:solidFill>
                <a:latin typeface="Times"/>
              </a:rPr>
              <a:pPr>
                <a:defRPr/>
              </a:pPr>
              <a:t>‹#›</a:t>
            </a:fld>
            <a:endParaRPr lang="en-US">
              <a:solidFill>
                <a:prstClr val="black"/>
              </a:solidFill>
              <a:latin typeface="Time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accent5">
              <a:lumMod val="50000"/>
            </a:schemeClr>
          </a:solidFill>
          <a:latin typeface="Garamond" pitchFamily="18" charset="0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Tx/>
        <a:buBlip>
          <a:blip r:embed="rId4"/>
        </a:buBlip>
        <a:defRPr sz="3200">
          <a:solidFill>
            <a:schemeClr val="tx1">
              <a:lumMod val="85000"/>
              <a:lumOff val="15000"/>
            </a:schemeClr>
          </a:solidFill>
          <a:latin typeface="Arial" pitchFamily="34" charset="0"/>
          <a:ea typeface="+mn-ea"/>
          <a:cs typeface="Arial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Courier New" pitchFamily="49" charset="0"/>
        <a:buChar char="o"/>
        <a:defRPr sz="2800">
          <a:solidFill>
            <a:schemeClr val="tx1">
              <a:lumMod val="85000"/>
              <a:lumOff val="15000"/>
            </a:schemeClr>
          </a:solidFill>
          <a:latin typeface="Arial" pitchFamily="34" charset="0"/>
          <a:cs typeface="Arial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>
              <a:lumMod val="85000"/>
              <a:lumOff val="15000"/>
            </a:schemeClr>
          </a:solidFill>
          <a:latin typeface="Arial" pitchFamily="34" charset="0"/>
          <a:cs typeface="Arial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>
              <a:lumMod val="85000"/>
              <a:lumOff val="15000"/>
            </a:schemeClr>
          </a:solidFill>
          <a:latin typeface="Arial" pitchFamily="34" charset="0"/>
          <a:cs typeface="Arial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>
              <a:lumMod val="85000"/>
              <a:lumOff val="15000"/>
            </a:schemeClr>
          </a:solidFill>
          <a:latin typeface="Arial" pitchFamily="34" charset="0"/>
          <a:cs typeface="Arial" pitchFamily="34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  <a:latin typeface="Time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  <a:latin typeface="Time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>
              <a:defRPr/>
            </a:pPr>
            <a:fld id="{1DFCAD38-BE4B-453B-99EC-BAD463139A7B}" type="slidenum">
              <a:rPr lang="en-US">
                <a:solidFill>
                  <a:prstClr val="black"/>
                </a:solidFill>
                <a:latin typeface="Times"/>
              </a:rPr>
              <a:pPr>
                <a:defRPr/>
              </a:pPr>
              <a:t>‹#›</a:t>
            </a:fld>
            <a:endParaRPr lang="en-US">
              <a:solidFill>
                <a:prstClr val="black"/>
              </a:solidFill>
              <a:latin typeface="Time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accent5">
              <a:lumMod val="50000"/>
            </a:schemeClr>
          </a:solidFill>
          <a:latin typeface="Garamond" pitchFamily="18" charset="0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Tx/>
        <a:buBlip>
          <a:blip r:embed="rId4"/>
        </a:buBlip>
        <a:defRPr sz="3200">
          <a:solidFill>
            <a:schemeClr val="tx1">
              <a:lumMod val="85000"/>
              <a:lumOff val="15000"/>
            </a:schemeClr>
          </a:solidFill>
          <a:latin typeface="Arial" pitchFamily="34" charset="0"/>
          <a:ea typeface="+mn-ea"/>
          <a:cs typeface="Arial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Courier New" pitchFamily="49" charset="0"/>
        <a:buChar char="o"/>
        <a:defRPr sz="2800">
          <a:solidFill>
            <a:schemeClr val="tx1">
              <a:lumMod val="85000"/>
              <a:lumOff val="15000"/>
            </a:schemeClr>
          </a:solidFill>
          <a:latin typeface="Arial" pitchFamily="34" charset="0"/>
          <a:cs typeface="Arial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>
              <a:lumMod val="85000"/>
              <a:lumOff val="15000"/>
            </a:schemeClr>
          </a:solidFill>
          <a:latin typeface="Arial" pitchFamily="34" charset="0"/>
          <a:cs typeface="Arial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>
              <a:lumMod val="85000"/>
              <a:lumOff val="15000"/>
            </a:schemeClr>
          </a:solidFill>
          <a:latin typeface="Arial" pitchFamily="34" charset="0"/>
          <a:cs typeface="Arial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>
              <a:lumMod val="85000"/>
              <a:lumOff val="15000"/>
            </a:schemeClr>
          </a:solidFill>
          <a:latin typeface="Arial" pitchFamily="34" charset="0"/>
          <a:cs typeface="Arial" pitchFamily="34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  <a:latin typeface="Time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  <a:latin typeface="Time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>
              <a:defRPr/>
            </a:pPr>
            <a:fld id="{1DFCAD38-BE4B-453B-99EC-BAD463139A7B}" type="slidenum">
              <a:rPr lang="en-US">
                <a:solidFill>
                  <a:prstClr val="black"/>
                </a:solidFill>
                <a:latin typeface="Times"/>
              </a:rPr>
              <a:pPr>
                <a:defRPr/>
              </a:pPr>
              <a:t>‹#›</a:t>
            </a:fld>
            <a:endParaRPr lang="en-US">
              <a:solidFill>
                <a:prstClr val="black"/>
              </a:solidFill>
              <a:latin typeface="Time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accent5">
              <a:lumMod val="50000"/>
            </a:schemeClr>
          </a:solidFill>
          <a:latin typeface="Garamond" pitchFamily="18" charset="0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Tx/>
        <a:buBlip>
          <a:blip r:embed="rId4"/>
        </a:buBlip>
        <a:defRPr sz="3200">
          <a:solidFill>
            <a:schemeClr val="tx1">
              <a:lumMod val="85000"/>
              <a:lumOff val="15000"/>
            </a:schemeClr>
          </a:solidFill>
          <a:latin typeface="Arial" pitchFamily="34" charset="0"/>
          <a:ea typeface="+mn-ea"/>
          <a:cs typeface="Arial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Courier New" pitchFamily="49" charset="0"/>
        <a:buChar char="o"/>
        <a:defRPr sz="2800">
          <a:solidFill>
            <a:schemeClr val="tx1">
              <a:lumMod val="85000"/>
              <a:lumOff val="15000"/>
            </a:schemeClr>
          </a:solidFill>
          <a:latin typeface="Arial" pitchFamily="34" charset="0"/>
          <a:cs typeface="Arial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>
              <a:lumMod val="85000"/>
              <a:lumOff val="15000"/>
            </a:schemeClr>
          </a:solidFill>
          <a:latin typeface="Arial" pitchFamily="34" charset="0"/>
          <a:cs typeface="Arial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>
              <a:lumMod val="85000"/>
              <a:lumOff val="15000"/>
            </a:schemeClr>
          </a:solidFill>
          <a:latin typeface="Arial" pitchFamily="34" charset="0"/>
          <a:cs typeface="Arial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>
              <a:lumMod val="85000"/>
              <a:lumOff val="15000"/>
            </a:schemeClr>
          </a:solidFill>
          <a:latin typeface="Arial" pitchFamily="34" charset="0"/>
          <a:cs typeface="Arial" pitchFamily="34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  <a:latin typeface="Time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  <a:latin typeface="Time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>
              <a:defRPr/>
            </a:pPr>
            <a:fld id="{1DFCAD38-BE4B-453B-99EC-BAD463139A7B}" type="slidenum">
              <a:rPr lang="en-US">
                <a:solidFill>
                  <a:prstClr val="black"/>
                </a:solidFill>
                <a:latin typeface="Times"/>
              </a:rPr>
              <a:pPr>
                <a:defRPr/>
              </a:pPr>
              <a:t>‹#›</a:t>
            </a:fld>
            <a:endParaRPr lang="en-US">
              <a:solidFill>
                <a:prstClr val="black"/>
              </a:solidFill>
              <a:latin typeface="Time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accent5">
              <a:lumMod val="50000"/>
            </a:schemeClr>
          </a:solidFill>
          <a:latin typeface="Garamond" pitchFamily="18" charset="0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Tx/>
        <a:buBlip>
          <a:blip r:embed="rId4"/>
        </a:buBlip>
        <a:defRPr sz="3200">
          <a:solidFill>
            <a:schemeClr val="tx1">
              <a:lumMod val="85000"/>
              <a:lumOff val="15000"/>
            </a:schemeClr>
          </a:solidFill>
          <a:latin typeface="Arial" pitchFamily="34" charset="0"/>
          <a:ea typeface="+mn-ea"/>
          <a:cs typeface="Arial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Courier New" pitchFamily="49" charset="0"/>
        <a:buChar char="o"/>
        <a:defRPr sz="2800">
          <a:solidFill>
            <a:schemeClr val="tx1">
              <a:lumMod val="85000"/>
              <a:lumOff val="15000"/>
            </a:schemeClr>
          </a:solidFill>
          <a:latin typeface="Arial" pitchFamily="34" charset="0"/>
          <a:cs typeface="Arial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>
              <a:lumMod val="85000"/>
              <a:lumOff val="15000"/>
            </a:schemeClr>
          </a:solidFill>
          <a:latin typeface="Arial" pitchFamily="34" charset="0"/>
          <a:cs typeface="Arial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>
              <a:lumMod val="85000"/>
              <a:lumOff val="15000"/>
            </a:schemeClr>
          </a:solidFill>
          <a:latin typeface="Arial" pitchFamily="34" charset="0"/>
          <a:cs typeface="Arial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>
              <a:lumMod val="85000"/>
              <a:lumOff val="15000"/>
            </a:schemeClr>
          </a:solidFill>
          <a:latin typeface="Arial" pitchFamily="34" charset="0"/>
          <a:cs typeface="Arial" pitchFamily="34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  <a:latin typeface="Time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  <a:latin typeface="Time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>
              <a:defRPr/>
            </a:pPr>
            <a:fld id="{1DFCAD38-BE4B-453B-99EC-BAD463139A7B}" type="slidenum">
              <a:rPr lang="en-US">
                <a:solidFill>
                  <a:prstClr val="black"/>
                </a:solidFill>
                <a:latin typeface="Times"/>
              </a:rPr>
              <a:pPr>
                <a:defRPr/>
              </a:pPr>
              <a:t>‹#›</a:t>
            </a:fld>
            <a:endParaRPr lang="en-US">
              <a:solidFill>
                <a:prstClr val="black"/>
              </a:solidFill>
              <a:latin typeface="Time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accent5">
              <a:lumMod val="50000"/>
            </a:schemeClr>
          </a:solidFill>
          <a:latin typeface="Garamond" pitchFamily="18" charset="0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Tx/>
        <a:buBlip>
          <a:blip r:embed="rId4"/>
        </a:buBlip>
        <a:defRPr sz="3200">
          <a:solidFill>
            <a:schemeClr val="tx1">
              <a:lumMod val="85000"/>
              <a:lumOff val="15000"/>
            </a:schemeClr>
          </a:solidFill>
          <a:latin typeface="Arial" pitchFamily="34" charset="0"/>
          <a:ea typeface="+mn-ea"/>
          <a:cs typeface="Arial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Courier New" pitchFamily="49" charset="0"/>
        <a:buChar char="o"/>
        <a:defRPr sz="2800">
          <a:solidFill>
            <a:schemeClr val="tx1">
              <a:lumMod val="85000"/>
              <a:lumOff val="15000"/>
            </a:schemeClr>
          </a:solidFill>
          <a:latin typeface="Arial" pitchFamily="34" charset="0"/>
          <a:cs typeface="Arial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>
              <a:lumMod val="85000"/>
              <a:lumOff val="15000"/>
            </a:schemeClr>
          </a:solidFill>
          <a:latin typeface="Arial" pitchFamily="34" charset="0"/>
          <a:cs typeface="Arial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>
              <a:lumMod val="85000"/>
              <a:lumOff val="15000"/>
            </a:schemeClr>
          </a:solidFill>
          <a:latin typeface="Arial" pitchFamily="34" charset="0"/>
          <a:cs typeface="Arial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>
              <a:lumMod val="85000"/>
              <a:lumOff val="15000"/>
            </a:schemeClr>
          </a:solidFill>
          <a:latin typeface="Arial" pitchFamily="34" charset="0"/>
          <a:cs typeface="Arial" pitchFamily="34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4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Document1.docx"/><Relationship Id="rId2" Type="http://schemas.openxmlformats.org/officeDocument/2006/relationships/slideLayout" Target="../slideLayouts/slideLayout29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Document2.docx"/><Relationship Id="rId2" Type="http://schemas.openxmlformats.org/officeDocument/2006/relationships/slideLayout" Target="../slideLayouts/slideLayout30.xml"/><Relationship Id="rId1" Type="http://schemas.openxmlformats.org/officeDocument/2006/relationships/vmlDrawing" Target="../drawings/vmlDrawing2.v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Document3.docx"/><Relationship Id="rId2" Type="http://schemas.openxmlformats.org/officeDocument/2006/relationships/slideLayout" Target="../slideLayouts/slideLayout31.xml"/><Relationship Id="rId1" Type="http://schemas.openxmlformats.org/officeDocument/2006/relationships/vmlDrawing" Target="../drawings/vmlDrawing3.v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3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5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4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9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0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6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hyperlink" Target="https://www.google.co.nz/search?biw=1209&amp;bih=760&amp;tbm=isch&amp;q=christchurch+earthquake+port+hills&amp;revid=1706049027" TargetMode="Externa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hyperlink" Target="http://www.google.co.nz/url?sa=i&amp;rct=j&amp;q=&amp;esrc=s&amp;frm=1&amp;source=images&amp;cd=&amp;cad=rja&amp;docid=gb9cGBHieYa0wM&amp;tbnid=p73kk6Iy2247cM:&amp;ved=0CAUQjRw&amp;url=http://blog.yayateahouse.co.nz/2011/02/23/ya-yas-update-on-second-large-earthquake-in-christchurch/&amp;ei=515fUu6XM8XikAXr2YGoDg&amp;bvm=bv.54176721,d.dGI&amp;psig=AFQjCNH6yKMsLERF1tzeWk_sHBU3Z_svvw&amp;ust=1382067962171351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ogle.co.nz/url?sa=i&amp;rct=j&amp;q=&amp;esrc=s&amp;frm=1&amp;source=images&amp;cd=&amp;cad=rja&amp;docid=_WCk2EoOYZ9zKM&amp;tbnid=PLtZ1mw71UTdEM:&amp;ved=0CAUQjRw&amp;url=http://nhne-pulse.org/photos-resources-christchurch-new-zealand-earthquake/&amp;ei=M19fUoH-D8eckQXOnYD4Dg&amp;bvm=bv.54176721,d.dGI&amp;psig=AFQjCNH6yKMsLERF1tzeWk_sHBU3Z_svvw&amp;ust=1382067962171351" TargetMode="External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jpe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ctrTitle"/>
          </p:nvPr>
        </p:nvSpPr>
        <p:spPr>
          <a:xfrm>
            <a:off x="685800" y="762000"/>
            <a:ext cx="7772400" cy="1470025"/>
          </a:xfrm>
        </p:spPr>
        <p:txBody>
          <a:bodyPr/>
          <a:lstStyle/>
          <a:p>
            <a:pPr algn="ctr"/>
            <a:r>
              <a:rPr lang="en-US" dirty="0" smtClean="0"/>
              <a:t>Bolstering Workforce</a:t>
            </a:r>
            <a:endParaRPr lang="en-US" dirty="0"/>
          </a:p>
        </p:txBody>
      </p:sp>
      <p:pic>
        <p:nvPicPr>
          <p:cNvPr id="14340" name="Picture 3" descr="IEDC Logo Color Vert No Tag_tif.t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76600" y="4191000"/>
            <a:ext cx="2590800" cy="21922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Subtitle 7"/>
          <p:cNvSpPr>
            <a:spLocks noGrp="1"/>
          </p:cNvSpPr>
          <p:nvPr>
            <p:ph type="subTitle" idx="1"/>
          </p:nvPr>
        </p:nvSpPr>
        <p:spPr>
          <a:xfrm>
            <a:off x="1371600" y="2286000"/>
            <a:ext cx="6400800" cy="1752600"/>
          </a:xfrm>
        </p:spPr>
        <p:txBody>
          <a:bodyPr/>
          <a:lstStyle/>
          <a:p>
            <a:r>
              <a:rPr lang="en-US" dirty="0" smtClean="0"/>
              <a:t>Adapting to Changing Economic Landscapes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3A7440"/>
                </a:solidFill>
              </a:rPr>
              <a:t>Major Management Issues</a:t>
            </a:r>
            <a:endParaRPr lang="en-US" b="1" dirty="0">
              <a:solidFill>
                <a:srgbClr val="3A744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 smtClean="0"/>
              <a:t>Design, enable communication flow, set up tracking system</a:t>
            </a:r>
          </a:p>
          <a:p>
            <a:r>
              <a:rPr lang="en-US" sz="2400" dirty="0" smtClean="0"/>
              <a:t>Manage information </a:t>
            </a:r>
          </a:p>
          <a:p>
            <a:r>
              <a:rPr lang="en-US" sz="2400" dirty="0" smtClean="0"/>
              <a:t>Create partnerships</a:t>
            </a:r>
          </a:p>
          <a:p>
            <a:r>
              <a:rPr lang="en-US" sz="2400" dirty="0" smtClean="0"/>
              <a:t>Develop funding sources</a:t>
            </a:r>
          </a:p>
          <a:p>
            <a:r>
              <a:rPr lang="en-US" sz="2400" dirty="0" smtClean="0"/>
              <a:t>Map funding sources, create funding strategies</a:t>
            </a:r>
          </a:p>
          <a:p>
            <a:r>
              <a:rPr lang="en-US" sz="2400" dirty="0" smtClean="0"/>
              <a:t>Address recurring workforce recovery issues: housing, transportation, utilities, critical supplies</a:t>
            </a:r>
          </a:p>
          <a:p>
            <a:r>
              <a:rPr lang="en-US" sz="2400" dirty="0" smtClean="0"/>
              <a:t>Design and implement business continuity plans, review, reflect, and redesign business in changed environment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45126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868362"/>
          </a:xfrm>
        </p:spPr>
        <p:txBody>
          <a:bodyPr/>
          <a:lstStyle/>
          <a:p>
            <a:r>
              <a:rPr lang="en-US" sz="4000" b="1" dirty="0" smtClean="0">
                <a:solidFill>
                  <a:srgbClr val="3A7440"/>
                </a:solidFill>
              </a:rPr>
              <a:t>Impact of Sandy on Workforce</a:t>
            </a:r>
            <a:br>
              <a:rPr lang="en-US" sz="4000" b="1" dirty="0" smtClean="0">
                <a:solidFill>
                  <a:srgbClr val="3A7440"/>
                </a:solidFill>
              </a:rPr>
            </a:br>
            <a:endParaRPr lang="en-US" sz="4000" b="1" dirty="0">
              <a:solidFill>
                <a:srgbClr val="3A744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7620000" cy="4191000"/>
          </a:xfrm>
        </p:spPr>
        <p:txBody>
          <a:bodyPr/>
          <a:lstStyle/>
          <a:p>
            <a:pPr marL="0" marR="0" indent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sz="2400" dirty="0" smtClean="0">
              <a:ea typeface="Calibri"/>
              <a:cs typeface="Times New Roman"/>
            </a:endParaRPr>
          </a:p>
          <a:p>
            <a:pPr marL="0" marR="0" indent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sz="2400" dirty="0">
              <a:ea typeface="Calibri"/>
              <a:cs typeface="Times New Roman"/>
            </a:endParaRPr>
          </a:p>
          <a:p>
            <a:pPr marL="0" marR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endParaRPr lang="en-US" sz="2400" dirty="0">
              <a:ea typeface="Calibri"/>
              <a:cs typeface="Times New Roman"/>
            </a:endParaRPr>
          </a:p>
          <a:p>
            <a:endParaRPr lang="en-US" dirty="0"/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932921514"/>
              </p:ext>
            </p:extLst>
          </p:nvPr>
        </p:nvGraphicFramePr>
        <p:xfrm>
          <a:off x="762000" y="990600"/>
          <a:ext cx="7696200" cy="4227513"/>
        </p:xfrm>
        <a:graphic>
          <a:graphicData uri="http://schemas.openxmlformats.org/presentationml/2006/ole">
            <p:oleObj spid="_x0000_s1026" name="Document" r:id="rId3" imgW="5956042" imgH="2780676" progId="Word.Document.12">
              <p:embed/>
            </p:oleObj>
          </a:graphicData>
        </a:graphic>
      </p:graphicFrame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81000" y="5334000"/>
            <a:ext cx="8382000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141557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648240642"/>
              </p:ext>
            </p:extLst>
          </p:nvPr>
        </p:nvGraphicFramePr>
        <p:xfrm>
          <a:off x="133737" y="1371600"/>
          <a:ext cx="8934063" cy="4419600"/>
        </p:xfrm>
        <a:graphic>
          <a:graphicData uri="http://schemas.openxmlformats.org/presentationml/2006/ole">
            <p:oleObj spid="_x0000_s2050" name="Document" r:id="rId3" imgW="5956042" imgH="2498505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5292450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206769801"/>
              </p:ext>
            </p:extLst>
          </p:nvPr>
        </p:nvGraphicFramePr>
        <p:xfrm>
          <a:off x="-76200" y="1996218"/>
          <a:ext cx="9300074" cy="3794982"/>
        </p:xfrm>
        <a:graphic>
          <a:graphicData uri="http://schemas.openxmlformats.org/presentationml/2006/ole">
            <p:oleObj spid="_x0000_s3074" name="Document" r:id="rId3" imgW="6200049" imgH="2529988" progId="Word.Document.12">
              <p:embed/>
            </p:oleObj>
          </a:graphicData>
        </a:graphic>
      </p:graphicFrame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rgbClr val="3A7440"/>
                </a:solidFill>
              </a:rPr>
              <a:t>The Emergency Response System following Sandy</a:t>
            </a:r>
            <a:endParaRPr lang="en-US" dirty="0">
              <a:solidFill>
                <a:srgbClr val="3A744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856909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C:\Users\Owner\Desktop\Key Actors by Source of Funding.pn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81000" y="304800"/>
            <a:ext cx="8311533" cy="480377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sp>
        <p:nvSpPr>
          <p:cNvPr id="4" name="TextBox 3"/>
          <p:cNvSpPr txBox="1"/>
          <p:nvPr/>
        </p:nvSpPr>
        <p:spPr>
          <a:xfrm>
            <a:off x="381000" y="5421868"/>
            <a:ext cx="8305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sz="1800" b="1" dirty="0" smtClean="0">
                <a:solidFill>
                  <a:srgbClr val="2F2B20"/>
                </a:solidFill>
                <a:latin typeface="Calibri"/>
              </a:rPr>
              <a:t>Figure 2</a:t>
            </a:r>
            <a:r>
              <a:rPr lang="en-US" sz="1800" dirty="0" smtClean="0">
                <a:solidFill>
                  <a:srgbClr val="2F2B20"/>
                </a:solidFill>
                <a:latin typeface="Calibri"/>
              </a:rPr>
              <a:t>. </a:t>
            </a:r>
            <a:r>
              <a:rPr lang="en-US" sz="1800" b="1" dirty="0" smtClean="0">
                <a:solidFill>
                  <a:srgbClr val="2F2B20"/>
                </a:solidFill>
                <a:latin typeface="Calibri"/>
              </a:rPr>
              <a:t>Distribution of organizations engaged in response operations by jurisdiction and source of funding</a:t>
            </a:r>
            <a:r>
              <a:rPr lang="en-US" sz="1800" dirty="0" smtClean="0">
                <a:solidFill>
                  <a:srgbClr val="2F2B20"/>
                </a:solidFill>
                <a:latin typeface="Calibri"/>
              </a:rPr>
              <a:t>. </a:t>
            </a:r>
            <a:r>
              <a:rPr lang="en-US" sz="1600" dirty="0" smtClean="0">
                <a:solidFill>
                  <a:srgbClr val="2F2B20"/>
                </a:solidFill>
                <a:latin typeface="Calibri"/>
              </a:rPr>
              <a:t>Center pie-primary organizations; outer pie-secondary organizations.</a:t>
            </a:r>
            <a:endParaRPr lang="en-US" sz="1600" dirty="0">
              <a:solidFill>
                <a:srgbClr val="2F2B20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478833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/>
          <p:nvPr/>
        </p:nvPicPr>
        <p:blipFill rotWithShape="1">
          <a:blip r:embed="rId2" cstate="print"/>
          <a:srcRect t="9692" r="13714" b="1371"/>
          <a:stretch/>
        </p:blipFill>
        <p:spPr bwMode="auto">
          <a:xfrm>
            <a:off x="304800" y="685800"/>
            <a:ext cx="8534400" cy="4940432"/>
          </a:xfrm>
          <a:prstGeom prst="rect">
            <a:avLst/>
          </a:prstGeom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90500" y="5754469"/>
            <a:ext cx="88011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sz="1800" b="1" dirty="0" smtClean="0">
                <a:solidFill>
                  <a:srgbClr val="2F2B20"/>
                </a:solidFill>
                <a:latin typeface="Calibri"/>
              </a:rPr>
              <a:t>Figure 3. Network map of Sandy response system, October 28-November 3, 2012. </a:t>
            </a:r>
            <a:r>
              <a:rPr lang="en-US" sz="1800" dirty="0" smtClean="0">
                <a:solidFill>
                  <a:srgbClr val="2F2B20"/>
                </a:solidFill>
                <a:latin typeface="Calibri"/>
              </a:rPr>
              <a:t>Symbols sized by number of transactions; shapes by funding source; color by jurisdiction.</a:t>
            </a:r>
            <a:endParaRPr lang="en-US" sz="1800" dirty="0">
              <a:solidFill>
                <a:srgbClr val="2F2B20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796429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758" t="1" r="2612" b="-1886"/>
          <a:stretch/>
        </p:blipFill>
        <p:spPr bwMode="auto">
          <a:xfrm>
            <a:off x="123847" y="1333500"/>
            <a:ext cx="8867753" cy="4243386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47136" y="5943600"/>
            <a:ext cx="8077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sz="1800" b="1" dirty="0" smtClean="0">
                <a:solidFill>
                  <a:srgbClr val="2F2B20"/>
                </a:solidFill>
                <a:latin typeface="Calibri"/>
              </a:rPr>
              <a:t>Figure 4.</a:t>
            </a:r>
            <a:r>
              <a:rPr lang="en-US" sz="1800" dirty="0" smtClean="0">
                <a:solidFill>
                  <a:srgbClr val="2F2B20"/>
                </a:solidFill>
                <a:latin typeface="Calibri"/>
              </a:rPr>
              <a:t> Frequency of actions in emergency operations by source of funding and week in response and recovery, October 28, 2012-February 11, 2013.</a:t>
            </a:r>
            <a:endParaRPr lang="en-US" sz="1800" dirty="0">
              <a:solidFill>
                <a:srgbClr val="2F2B20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17357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b="1" dirty="0">
                <a:solidFill>
                  <a:srgbClr val="3A7440"/>
                </a:solidFill>
              </a:rPr>
              <a:t>Summary of findings regarding the impact of Sandy on business organizations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600200"/>
            <a:ext cx="8382000" cy="4800600"/>
          </a:xfrm>
        </p:spPr>
        <p:txBody>
          <a:bodyPr>
            <a:normAutofit/>
          </a:bodyPr>
          <a:lstStyle/>
          <a:p>
            <a:r>
              <a:rPr lang="en-US" sz="2400" dirty="0" smtClean="0"/>
              <a:t>55.1% of organizations </a:t>
            </a:r>
            <a:r>
              <a:rPr lang="en-US" sz="2400" dirty="0"/>
              <a:t>engaged in response operations following </a:t>
            </a:r>
            <a:r>
              <a:rPr lang="en-US" sz="2400" dirty="0" err="1"/>
              <a:t>Superstorm</a:t>
            </a:r>
            <a:r>
              <a:rPr lang="en-US" sz="2400" dirty="0"/>
              <a:t> </a:t>
            </a:r>
            <a:r>
              <a:rPr lang="en-US" sz="2400" dirty="0" smtClean="0"/>
              <a:t>Sandy are </a:t>
            </a:r>
            <a:r>
              <a:rPr lang="en-US" sz="2400" dirty="0"/>
              <a:t>business </a:t>
            </a:r>
            <a:r>
              <a:rPr lang="en-US" sz="2400" dirty="0" smtClean="0"/>
              <a:t>organizations</a:t>
            </a:r>
          </a:p>
          <a:p>
            <a:pPr marL="114300" indent="0">
              <a:buNone/>
            </a:pPr>
            <a:endParaRPr lang="en-US" sz="2400" dirty="0" smtClean="0"/>
          </a:p>
          <a:p>
            <a:r>
              <a:rPr lang="en-US" sz="2400" dirty="0" smtClean="0"/>
              <a:t>54</a:t>
            </a:r>
            <a:r>
              <a:rPr lang="en-US" sz="2400" dirty="0"/>
              <a:t>% of business organizations interacted </a:t>
            </a:r>
            <a:r>
              <a:rPr lang="en-US" sz="2400" dirty="0" smtClean="0"/>
              <a:t>w/ nonprofits, but donated funds, products; did not engage in direct operations</a:t>
            </a:r>
          </a:p>
          <a:p>
            <a:endParaRPr lang="en-US" sz="2400" dirty="0" smtClean="0"/>
          </a:p>
          <a:p>
            <a:r>
              <a:rPr lang="en-US" sz="2400" dirty="0" smtClean="0"/>
              <a:t>National organizations were most active during response operations</a:t>
            </a:r>
          </a:p>
          <a:p>
            <a:endParaRPr lang="en-US" sz="2400" dirty="0" smtClean="0"/>
          </a:p>
          <a:p>
            <a:r>
              <a:rPr lang="en-US" sz="2400" dirty="0" smtClean="0"/>
              <a:t>Business </a:t>
            </a:r>
            <a:r>
              <a:rPr lang="en-US" sz="2400" dirty="0"/>
              <a:t>organizations played an important role in Sandy recovery operations, </a:t>
            </a:r>
            <a:r>
              <a:rPr lang="en-US" sz="2400" dirty="0" smtClean="0"/>
              <a:t>but were active </a:t>
            </a:r>
            <a:r>
              <a:rPr lang="en-US" sz="2400" dirty="0"/>
              <a:t>only for </a:t>
            </a:r>
            <a:r>
              <a:rPr lang="en-US" sz="2400" dirty="0" smtClean="0"/>
              <a:t>short periods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xmlns="" val="4878898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 </a:t>
            </a:r>
            <a:br>
              <a:rPr lang="en-US" b="1" dirty="0" smtClean="0"/>
            </a:br>
            <a:r>
              <a:rPr lang="en-US" sz="3600" b="1" dirty="0" smtClean="0">
                <a:solidFill>
                  <a:srgbClr val="3A7440"/>
                </a:solidFill>
              </a:rPr>
              <a:t>Conclusions </a:t>
            </a:r>
            <a:r>
              <a:rPr lang="en-US" sz="3600" b="1" dirty="0">
                <a:solidFill>
                  <a:srgbClr val="3A7440"/>
                </a:solidFill>
              </a:rPr>
              <a:t>and recommendations for </a:t>
            </a:r>
            <a:r>
              <a:rPr lang="en-US" sz="3600" b="1" dirty="0" smtClean="0">
                <a:solidFill>
                  <a:srgbClr val="3A7440"/>
                </a:solidFill>
              </a:rPr>
              <a:t>action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WIA 1998 </a:t>
            </a:r>
            <a:r>
              <a:rPr lang="en-US" dirty="0"/>
              <a:t>represents </a:t>
            </a:r>
            <a:r>
              <a:rPr lang="en-US" dirty="0" smtClean="0"/>
              <a:t>opportunity </a:t>
            </a:r>
            <a:r>
              <a:rPr lang="en-US" dirty="0"/>
              <a:t>for innovation, change, and renewal in sustainable workforce </a:t>
            </a:r>
            <a:r>
              <a:rPr lang="en-US" dirty="0" smtClean="0"/>
              <a:t>development</a:t>
            </a:r>
          </a:p>
          <a:p>
            <a:r>
              <a:rPr lang="en-US" dirty="0" smtClean="0"/>
              <a:t>Workforce </a:t>
            </a:r>
            <a:r>
              <a:rPr lang="en-US" dirty="0"/>
              <a:t>investment systems </a:t>
            </a:r>
            <a:r>
              <a:rPr lang="en-US" dirty="0" smtClean="0"/>
              <a:t>constitute an </a:t>
            </a:r>
            <a:r>
              <a:rPr lang="en-US" dirty="0"/>
              <a:t>organizational infrastructure </a:t>
            </a:r>
            <a:r>
              <a:rPr lang="en-US" dirty="0" smtClean="0"/>
              <a:t>that connects public</a:t>
            </a:r>
            <a:r>
              <a:rPr lang="en-US" dirty="0"/>
              <a:t>, private, and nonprofit organizations </a:t>
            </a:r>
            <a:r>
              <a:rPr lang="en-US" dirty="0" smtClean="0"/>
              <a:t>in disaster recovery</a:t>
            </a:r>
          </a:p>
          <a:p>
            <a:r>
              <a:rPr lang="en-US" dirty="0"/>
              <a:t>Lack of preparedness </a:t>
            </a:r>
            <a:r>
              <a:rPr lang="en-US" dirty="0" smtClean="0"/>
              <a:t>leads </a:t>
            </a:r>
            <a:r>
              <a:rPr lang="en-US" dirty="0"/>
              <a:t>to </a:t>
            </a:r>
            <a:r>
              <a:rPr lang="en-US" dirty="0" smtClean="0"/>
              <a:t>escalation </a:t>
            </a:r>
            <a:r>
              <a:rPr lang="en-US" dirty="0"/>
              <a:t>of damage </a:t>
            </a:r>
            <a:endParaRPr lang="en-US" dirty="0" smtClean="0"/>
          </a:p>
          <a:p>
            <a:r>
              <a:rPr lang="en-US" dirty="0" smtClean="0"/>
              <a:t>Designing </a:t>
            </a:r>
            <a:r>
              <a:rPr lang="en-US" dirty="0"/>
              <a:t>an interactive information infrastructure </a:t>
            </a:r>
            <a:r>
              <a:rPr lang="en-US" dirty="0" smtClean="0"/>
              <a:t>links </a:t>
            </a:r>
            <a:r>
              <a:rPr lang="en-US" dirty="0"/>
              <a:t>workforce investment with sustainable </a:t>
            </a:r>
            <a:r>
              <a:rPr lang="en-US" dirty="0" smtClean="0"/>
              <a:t>disaster management</a:t>
            </a:r>
          </a:p>
          <a:p>
            <a:pPr lvl="0"/>
            <a:r>
              <a:rPr lang="en-US" dirty="0"/>
              <a:t>Building community resilience </a:t>
            </a:r>
            <a:r>
              <a:rPr lang="en-US" dirty="0" smtClean="0"/>
              <a:t>creates </a:t>
            </a:r>
            <a:r>
              <a:rPr lang="en-US" dirty="0"/>
              <a:t>a continuing process of adaptive learning and </a:t>
            </a:r>
            <a:r>
              <a:rPr lang="en-US" dirty="0" smtClean="0"/>
              <a:t>action for…</a:t>
            </a:r>
          </a:p>
          <a:p>
            <a:pPr lvl="0"/>
            <a:r>
              <a:rPr lang="en-US" dirty="0" smtClean="0"/>
              <a:t> …. </a:t>
            </a:r>
            <a:r>
              <a:rPr lang="en-US" dirty="0"/>
              <a:t>all organizations – public, private, and nonprofit – in regions exposed to risk. </a:t>
            </a: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4495796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Speakers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 smtClean="0"/>
              <a:t>Dr. Louise Comfort</a:t>
            </a:r>
          </a:p>
          <a:p>
            <a:pPr lvl="1"/>
            <a:r>
              <a:rPr lang="en-US" sz="2400" dirty="0" smtClean="0"/>
              <a:t>Director, Center </a:t>
            </a:r>
            <a:r>
              <a:rPr lang="en-US" sz="2400" dirty="0" smtClean="0"/>
              <a:t>for Disaster </a:t>
            </a:r>
            <a:r>
              <a:rPr lang="en-US" sz="2400" dirty="0" smtClean="0"/>
              <a:t>Management</a:t>
            </a:r>
            <a:endParaRPr lang="en-US" sz="2400" dirty="0" smtClean="0"/>
          </a:p>
          <a:p>
            <a:r>
              <a:rPr lang="en-US" sz="2400" dirty="0" smtClean="0"/>
              <a:t>Michael Fox</a:t>
            </a:r>
          </a:p>
          <a:p>
            <a:pPr lvl="1"/>
            <a:r>
              <a:rPr lang="en-US" sz="2400" dirty="0" smtClean="0"/>
              <a:t>Executive Director, Plainview/Hale County Economic Development </a:t>
            </a:r>
            <a:r>
              <a:rPr lang="en-US" sz="2400" dirty="0" smtClean="0"/>
              <a:t>Corporation</a:t>
            </a:r>
            <a:endParaRPr lang="en-US" sz="2400" dirty="0" smtClean="0"/>
          </a:p>
          <a:p>
            <a:r>
              <a:rPr lang="en-US" sz="2400" dirty="0" smtClean="0"/>
              <a:t>Steven </a:t>
            </a:r>
            <a:r>
              <a:rPr lang="en-US" sz="2400" dirty="0" err="1" smtClean="0"/>
              <a:t>Perdia</a:t>
            </a:r>
            <a:endParaRPr lang="en-US" sz="2400" dirty="0" smtClean="0"/>
          </a:p>
          <a:p>
            <a:pPr lvl="1"/>
            <a:r>
              <a:rPr lang="en-US" sz="2400" dirty="0" smtClean="0"/>
              <a:t>General Manager, Strategy and Planning, Canterbury Development </a:t>
            </a:r>
            <a:r>
              <a:rPr lang="en-US" sz="2400" dirty="0" smtClean="0"/>
              <a:t>Corporation</a:t>
            </a:r>
            <a:endParaRPr lang="en-US" sz="2400" dirty="0" smtClean="0"/>
          </a:p>
          <a:p>
            <a:pPr lvl="1"/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9B7713E-1842-454B-9F87-2326EBC1B896}" type="slidenum">
              <a:rPr lang="en-US" smtClean="0">
                <a:solidFill>
                  <a:prstClr val="white">
                    <a:lumMod val="50000"/>
                  </a:prstClr>
                </a:solidFill>
              </a:rPr>
              <a:pPr>
                <a:defRPr/>
              </a:pPr>
              <a:t>2</a:t>
            </a:fld>
            <a:endParaRPr lang="en-US" dirty="0">
              <a:solidFill>
                <a:prstClr val="white">
                  <a:lumMod val="50000"/>
                </a:prstClr>
              </a:solidFill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3A7440"/>
                </a:solidFill>
              </a:rPr>
              <a:t>Acknowledgments</a:t>
            </a:r>
            <a:endParaRPr lang="en-US" b="1" dirty="0">
              <a:solidFill>
                <a:srgbClr val="3A7440"/>
              </a:solidFill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228600" y="1600200"/>
            <a:ext cx="8077200" cy="4800600"/>
          </a:xfrm>
        </p:spPr>
        <p:txBody>
          <a:bodyPr/>
          <a:lstStyle/>
          <a:p>
            <a:r>
              <a:rPr lang="en-US" dirty="0" smtClean="0"/>
              <a:t>I acknowledge, with thanks, the graduate student staff at the Center for Disaster Management: B. Chalfant, J. E. </a:t>
            </a:r>
            <a:r>
              <a:rPr lang="en-US" dirty="0"/>
              <a:t>Song, </a:t>
            </a:r>
            <a:r>
              <a:rPr lang="en-US" dirty="0" smtClean="0"/>
              <a:t>J. </a:t>
            </a:r>
            <a:r>
              <a:rPr lang="en-US" dirty="0"/>
              <a:t>Yeo, </a:t>
            </a:r>
            <a:r>
              <a:rPr lang="en-US" dirty="0" err="1"/>
              <a:t>Mengyao</a:t>
            </a:r>
            <a:r>
              <a:rPr lang="en-US" dirty="0"/>
              <a:t> Chen, Brian </a:t>
            </a:r>
            <a:r>
              <a:rPr lang="en-US" dirty="0" smtClean="0"/>
              <a:t>Colella for assistance with analysis, graphics.</a:t>
            </a:r>
          </a:p>
          <a:p>
            <a:endParaRPr lang="en-US" dirty="0" smtClean="0"/>
          </a:p>
          <a:p>
            <a:r>
              <a:rPr lang="en-US" dirty="0" smtClean="0"/>
              <a:t>Thanks and appreciation to </a:t>
            </a:r>
            <a:r>
              <a:rPr lang="en-US" dirty="0"/>
              <a:t>Ronald Painter </a:t>
            </a:r>
            <a:r>
              <a:rPr lang="en-US" dirty="0" smtClean="0"/>
              <a:t>and </a:t>
            </a:r>
            <a:r>
              <a:rPr lang="en-US" dirty="0"/>
              <a:t>Josh </a:t>
            </a:r>
            <a:r>
              <a:rPr lang="en-US" dirty="0" err="1" smtClean="0"/>
              <a:t>Copus</a:t>
            </a:r>
            <a:r>
              <a:rPr lang="en-US" dirty="0" smtClean="0"/>
              <a:t>, National </a:t>
            </a:r>
            <a:r>
              <a:rPr lang="en-US" dirty="0"/>
              <a:t>Association of Workforce </a:t>
            </a:r>
            <a:r>
              <a:rPr lang="en-US" dirty="0" smtClean="0"/>
              <a:t>Boards,  </a:t>
            </a:r>
            <a:r>
              <a:rPr lang="en-US" dirty="0"/>
              <a:t>Washington, DC, for </a:t>
            </a:r>
            <a:r>
              <a:rPr lang="en-US" dirty="0" smtClean="0"/>
              <a:t>assistance </a:t>
            </a:r>
            <a:r>
              <a:rPr lang="en-US" dirty="0"/>
              <a:t>in providing access to information and </a:t>
            </a:r>
            <a:r>
              <a:rPr lang="en-US" smtClean="0"/>
              <a:t>references.</a:t>
            </a:r>
          </a:p>
          <a:p>
            <a:pPr marL="114300" indent="0">
              <a:buNone/>
            </a:pPr>
            <a:endParaRPr lang="en-US" dirty="0" smtClean="0"/>
          </a:p>
          <a:p>
            <a:r>
              <a:rPr lang="en-US" dirty="0" smtClean="0"/>
              <a:t>Warm thanks to </a:t>
            </a:r>
            <a:r>
              <a:rPr lang="en-US" dirty="0"/>
              <a:t>the experienced managers who participated in the interviews </a:t>
            </a:r>
            <a:r>
              <a:rPr lang="en-US" dirty="0" smtClean="0"/>
              <a:t>and </a:t>
            </a:r>
            <a:r>
              <a:rPr lang="en-US" dirty="0"/>
              <a:t>generously </a:t>
            </a:r>
            <a:r>
              <a:rPr lang="en-US" dirty="0" smtClean="0"/>
              <a:t>gave </a:t>
            </a:r>
            <a:r>
              <a:rPr lang="en-US" dirty="0"/>
              <a:t>their time and </a:t>
            </a:r>
            <a:r>
              <a:rPr lang="en-US" dirty="0" smtClean="0"/>
              <a:t>insights.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908765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Michael Fox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1981200"/>
            <a:ext cx="5686400" cy="4114800"/>
          </a:xfrm>
        </p:spPr>
        <p:txBody>
          <a:bodyPr/>
          <a:lstStyle/>
          <a:p>
            <a:r>
              <a:rPr lang="en-US" dirty="0" smtClean="0"/>
              <a:t>Executive Director, Plainview/Hale County Economic Development Corporation, Plainview, TX</a:t>
            </a:r>
          </a:p>
          <a:p>
            <a:r>
              <a:rPr lang="en-US" dirty="0" smtClean="0"/>
              <a:t>30 years in radio broadcasting</a:t>
            </a:r>
          </a:p>
          <a:p>
            <a:r>
              <a:rPr lang="en-US" dirty="0" smtClean="0"/>
              <a:t>Commercial loan officer, Wells Fargo Bank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9B7713E-1842-454B-9F87-2326EBC1B896}" type="slidenum">
              <a:rPr lang="en-US" smtClean="0">
                <a:solidFill>
                  <a:prstClr val="white">
                    <a:lumMod val="50000"/>
                  </a:prstClr>
                </a:solidFill>
              </a:rPr>
              <a:pPr>
                <a:defRPr/>
              </a:pPr>
              <a:t>21</a:t>
            </a:fld>
            <a:endParaRPr lang="en-US" dirty="0">
              <a:solidFill>
                <a:prstClr val="white">
                  <a:lumMod val="50000"/>
                </a:prstClr>
              </a:solidFill>
            </a:endParaRPr>
          </a:p>
        </p:txBody>
      </p:sp>
      <p:pic>
        <p:nvPicPr>
          <p:cNvPr id="5" name="Picture 4" descr="Mike-Fox.jpg"/>
          <p:cNvPicPr>
            <a:picLocks noChangeAspect="1"/>
          </p:cNvPicPr>
          <p:nvPr/>
        </p:nvPicPr>
        <p:blipFill>
          <a:blip r:embed="rId2" cstate="print"/>
          <a:srcRect l="22709" r="28291"/>
          <a:stretch>
            <a:fillRect/>
          </a:stretch>
        </p:blipFill>
        <p:spPr>
          <a:xfrm>
            <a:off x="6372200" y="2348880"/>
            <a:ext cx="2088232" cy="2841104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ctrTitle"/>
          </p:nvPr>
        </p:nvSpPr>
        <p:spPr>
          <a:xfrm>
            <a:off x="685800" y="762000"/>
            <a:ext cx="7772400" cy="1470025"/>
          </a:xfrm>
        </p:spPr>
        <p:txBody>
          <a:bodyPr/>
          <a:lstStyle/>
          <a:p>
            <a:pPr algn="ctr"/>
            <a:r>
              <a:rPr lang="en-US" dirty="0" smtClean="0"/>
              <a:t>Effective responses to the Cargill closure in Plainview, TX </a:t>
            </a:r>
            <a:endParaRPr lang="en-US" dirty="0"/>
          </a:p>
        </p:txBody>
      </p:sp>
      <p:pic>
        <p:nvPicPr>
          <p:cNvPr id="14340" name="Picture 3" descr="IEDC Logo Color Vert No Tag_tif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76600" y="4191000"/>
            <a:ext cx="2590800" cy="21922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Subtitle 7"/>
          <p:cNvSpPr>
            <a:spLocks noGrp="1"/>
          </p:cNvSpPr>
          <p:nvPr>
            <p:ph type="subTitle" idx="1"/>
          </p:nvPr>
        </p:nvSpPr>
        <p:spPr>
          <a:xfrm>
            <a:off x="1371600" y="2286000"/>
            <a:ext cx="6400800" cy="1752600"/>
          </a:xfrm>
        </p:spPr>
        <p:txBody>
          <a:bodyPr/>
          <a:lstStyle/>
          <a:p>
            <a:r>
              <a:rPr lang="en-US" sz="2800" dirty="0" smtClean="0"/>
              <a:t>Michael Fox,</a:t>
            </a:r>
          </a:p>
          <a:p>
            <a:r>
              <a:rPr lang="en-US" sz="2800" dirty="0" smtClean="0"/>
              <a:t>Executive Director, Plainview Economic Development Corporation 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Plainview, Hale County, TX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Plainview: 21,900 (2013)</a:t>
            </a:r>
          </a:p>
          <a:p>
            <a:r>
              <a:rPr lang="en-US" dirty="0" smtClean="0"/>
              <a:t>Hale County: 35,800 (2013)</a:t>
            </a:r>
          </a:p>
          <a:p>
            <a:r>
              <a:rPr lang="en-US" dirty="0" smtClean="0"/>
              <a:t>North East Texas, Panhandle Plains area, between Lubbock and Amarillo</a:t>
            </a:r>
          </a:p>
          <a:p>
            <a:r>
              <a:rPr lang="en-US" dirty="0" smtClean="0"/>
              <a:t>Economic structure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9B7713E-1842-454B-9F87-2326EBC1B896}" type="slidenum">
              <a:rPr lang="en-US" smtClean="0">
                <a:solidFill>
                  <a:prstClr val="white">
                    <a:lumMod val="50000"/>
                  </a:prstClr>
                </a:solidFill>
              </a:rPr>
              <a:pPr>
                <a:defRPr/>
              </a:pPr>
              <a:t>23</a:t>
            </a:fld>
            <a:endParaRPr lang="en-US" dirty="0">
              <a:solidFill>
                <a:prstClr val="white">
                  <a:lumMod val="50000"/>
                </a:prstClr>
              </a:solidFill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Cargill Meat Solutions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>
              <a:buFont typeface="Arial" pitchFamily="34" charset="0"/>
              <a:buChar char="•"/>
            </a:pPr>
            <a:r>
              <a:rPr lang="en-US" dirty="0" smtClean="0"/>
              <a:t>Community partner for over 30 years</a:t>
            </a:r>
          </a:p>
          <a:p>
            <a:pPr lvl="1">
              <a:buFont typeface="Arial" pitchFamily="34" charset="0"/>
              <a:buChar char="•"/>
            </a:pPr>
            <a:r>
              <a:rPr lang="en-US" dirty="0" smtClean="0"/>
              <a:t>Employed 2,200</a:t>
            </a:r>
          </a:p>
          <a:p>
            <a:pPr lvl="1">
              <a:buFont typeface="Arial" pitchFamily="34" charset="0"/>
              <a:buChar char="•"/>
            </a:pPr>
            <a:r>
              <a:rPr lang="en-US" dirty="0" smtClean="0"/>
              <a:t>Processed 4,500 cattle daily</a:t>
            </a:r>
          </a:p>
          <a:p>
            <a:pPr lvl="1">
              <a:buFont typeface="Arial" pitchFamily="34" charset="0"/>
              <a:buChar char="•"/>
            </a:pPr>
            <a:r>
              <a:rPr lang="en-US" dirty="0" smtClean="0"/>
              <a:t>Many 2</a:t>
            </a:r>
            <a:r>
              <a:rPr lang="en-US" baseline="30000" dirty="0" smtClean="0"/>
              <a:t>nd</a:t>
            </a:r>
            <a:r>
              <a:rPr lang="en-US" dirty="0" smtClean="0"/>
              <a:t> and 3</a:t>
            </a:r>
            <a:r>
              <a:rPr lang="en-US" baseline="30000" dirty="0" smtClean="0"/>
              <a:t>rd</a:t>
            </a:r>
            <a:r>
              <a:rPr lang="en-US" dirty="0" smtClean="0"/>
              <a:t> generation workers</a:t>
            </a:r>
          </a:p>
          <a:p>
            <a:pPr lvl="1">
              <a:buFont typeface="Arial" pitchFamily="34" charset="0"/>
              <a:buChar char="•"/>
            </a:pPr>
            <a:r>
              <a:rPr lang="en-US" dirty="0" smtClean="0"/>
              <a:t>High wages</a:t>
            </a:r>
          </a:p>
          <a:p>
            <a:pPr lvl="1">
              <a:buFont typeface="Arial" pitchFamily="34" charset="0"/>
              <a:buChar char="•"/>
            </a:pPr>
            <a:r>
              <a:rPr lang="en-US" dirty="0" smtClean="0"/>
              <a:t>Supported local and area charitable causes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9B7713E-1842-454B-9F87-2326EBC1B896}" type="slidenum">
              <a:rPr lang="en-US" smtClean="0">
                <a:solidFill>
                  <a:prstClr val="white">
                    <a:lumMod val="50000"/>
                  </a:prstClr>
                </a:solidFill>
              </a:rPr>
              <a:pPr>
                <a:defRPr/>
              </a:pPr>
              <a:t>24</a:t>
            </a:fld>
            <a:endParaRPr lang="en-US" dirty="0">
              <a:solidFill>
                <a:prstClr val="white">
                  <a:lumMod val="50000"/>
                </a:prstClr>
              </a:solidFill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Texas Drought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>
              <a:buFont typeface="Arial" pitchFamily="34" charset="0"/>
              <a:buChar char="•"/>
            </a:pPr>
            <a:r>
              <a:rPr lang="en-US" dirty="0" smtClean="0"/>
              <a:t>Started in 2010</a:t>
            </a:r>
          </a:p>
          <a:p>
            <a:pPr lvl="1">
              <a:buFont typeface="Arial" pitchFamily="34" charset="0"/>
              <a:buChar char="•"/>
            </a:pPr>
            <a:r>
              <a:rPr lang="en-US" dirty="0" smtClean="0"/>
              <a:t>Record low rainfalls </a:t>
            </a:r>
          </a:p>
          <a:p>
            <a:pPr lvl="1">
              <a:buFont typeface="Arial" pitchFamily="34" charset="0"/>
              <a:buChar char="•"/>
            </a:pPr>
            <a:r>
              <a:rPr lang="en-US" dirty="0" smtClean="0"/>
              <a:t>Over 1,000,000 cattle in feed yards within a 30 mile radius in 2010</a:t>
            </a:r>
          </a:p>
          <a:p>
            <a:pPr lvl="1">
              <a:buFont typeface="Arial" pitchFamily="34" charset="0"/>
              <a:buChar char="•"/>
            </a:pPr>
            <a:r>
              <a:rPr lang="en-US" dirty="0" smtClean="0"/>
              <a:t>10 feed yard operations in the area for sale, but few buyers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9B7713E-1842-454B-9F87-2326EBC1B896}" type="slidenum">
              <a:rPr lang="en-US" smtClean="0">
                <a:solidFill>
                  <a:prstClr val="white">
                    <a:lumMod val="50000"/>
                  </a:prstClr>
                </a:solidFill>
              </a:rPr>
              <a:pPr>
                <a:defRPr/>
              </a:pPr>
              <a:t>25</a:t>
            </a:fld>
            <a:endParaRPr lang="en-US" dirty="0">
              <a:solidFill>
                <a:prstClr val="white">
                  <a:lumMod val="50000"/>
                </a:prstClr>
              </a:solidFill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Cargill Plant Idling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Warning signs, denials from company officials</a:t>
            </a:r>
          </a:p>
          <a:p>
            <a:r>
              <a:rPr lang="en-US" dirty="0" smtClean="0"/>
              <a:t>Community reactions</a:t>
            </a:r>
          </a:p>
          <a:p>
            <a:r>
              <a:rPr lang="en-US" dirty="0" smtClean="0"/>
              <a:t>School District impact </a:t>
            </a:r>
          </a:p>
          <a:p>
            <a:r>
              <a:rPr lang="en-US" dirty="0" smtClean="0"/>
              <a:t>Unemployment rate: spiked to 15%</a:t>
            </a:r>
          </a:p>
          <a:p>
            <a:r>
              <a:rPr lang="en-US" dirty="0" smtClean="0"/>
              <a:t>Ripple effects: local vendors, retailers</a:t>
            </a:r>
          </a:p>
          <a:p>
            <a:r>
              <a:rPr lang="en-US" dirty="0" smtClean="0"/>
              <a:t>United Way lost 40% of its contributions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9B7713E-1842-454B-9F87-2326EBC1B896}" type="slidenum">
              <a:rPr lang="en-US" smtClean="0">
                <a:solidFill>
                  <a:prstClr val="white">
                    <a:lumMod val="50000"/>
                  </a:prstClr>
                </a:solidFill>
              </a:rPr>
              <a:pPr>
                <a:defRPr/>
              </a:pPr>
              <a:t>26</a:t>
            </a:fld>
            <a:endParaRPr lang="en-US" dirty="0">
              <a:solidFill>
                <a:prstClr val="white">
                  <a:lumMod val="50000"/>
                </a:prstClr>
              </a:solidFill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en-US" dirty="0" smtClean="0"/>
              <a:t>Steps to stabilize the local economy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>
              <a:buFont typeface="Arial" pitchFamily="34" charset="0"/>
              <a:buChar char="•"/>
            </a:pPr>
            <a:r>
              <a:rPr lang="en-US" dirty="0" smtClean="0"/>
              <a:t>Job fairs</a:t>
            </a:r>
          </a:p>
          <a:p>
            <a:pPr lvl="1">
              <a:buFont typeface="Arial" pitchFamily="34" charset="0"/>
              <a:buChar char="•"/>
            </a:pPr>
            <a:r>
              <a:rPr lang="en-US" dirty="0" smtClean="0"/>
              <a:t>Buses to Friona, TX Cargill plant</a:t>
            </a:r>
          </a:p>
          <a:p>
            <a:pPr lvl="1">
              <a:buFont typeface="Arial" pitchFamily="34" charset="0"/>
              <a:buChar char="•"/>
            </a:pPr>
            <a:r>
              <a:rPr lang="en-US" dirty="0" smtClean="0"/>
              <a:t>$2,100,000 DOL Grant for re-training</a:t>
            </a:r>
          </a:p>
          <a:p>
            <a:pPr lvl="1">
              <a:buFont typeface="Arial" pitchFamily="34" charset="0"/>
              <a:buChar char="•"/>
            </a:pPr>
            <a:r>
              <a:rPr lang="en-US" dirty="0" smtClean="0"/>
              <a:t>South Plains College: Expansions of Technical/Vocational Facility</a:t>
            </a:r>
          </a:p>
          <a:p>
            <a:pPr lvl="1">
              <a:buFont typeface="Arial" pitchFamily="34" charset="0"/>
              <a:buChar char="•"/>
            </a:pPr>
            <a:r>
              <a:rPr lang="en-US" dirty="0" smtClean="0"/>
              <a:t>Wayland Baptist University</a:t>
            </a:r>
          </a:p>
          <a:p>
            <a:pPr lvl="1">
              <a:buFont typeface="Arial" pitchFamily="34" charset="0"/>
              <a:buChar char="•"/>
            </a:pPr>
            <a:r>
              <a:rPr lang="en-US" dirty="0" smtClean="0"/>
              <a:t>Plainview Independent School District: GED opportunities</a:t>
            </a:r>
          </a:p>
          <a:p>
            <a:pPr lvl="1">
              <a:buFont typeface="Arial" pitchFamily="34" charset="0"/>
              <a:buChar char="•"/>
            </a:pPr>
            <a:r>
              <a:rPr lang="en-US" dirty="0" smtClean="0"/>
              <a:t>Language training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9B7713E-1842-454B-9F87-2326EBC1B896}" type="slidenum">
              <a:rPr lang="en-US" smtClean="0">
                <a:solidFill>
                  <a:prstClr val="white">
                    <a:lumMod val="50000"/>
                  </a:prstClr>
                </a:solidFill>
              </a:rPr>
              <a:pPr>
                <a:defRPr/>
              </a:pPr>
              <a:t>27</a:t>
            </a:fld>
            <a:endParaRPr lang="en-US" dirty="0">
              <a:solidFill>
                <a:prstClr val="white">
                  <a:lumMod val="50000"/>
                </a:prstClr>
              </a:solidFill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EDC Steps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>
              <a:buFont typeface="Arial" pitchFamily="34" charset="0"/>
              <a:buChar char="•"/>
            </a:pPr>
            <a:r>
              <a:rPr lang="en-US" dirty="0" smtClean="0"/>
              <a:t>City/County governments and EDC prioritized Economic Development</a:t>
            </a:r>
          </a:p>
          <a:p>
            <a:pPr lvl="1">
              <a:buFont typeface="Arial" pitchFamily="34" charset="0"/>
              <a:buChar char="•"/>
            </a:pPr>
            <a:r>
              <a:rPr lang="en-US" dirty="0" smtClean="0"/>
              <a:t>Focus on retaining local industries to avoid domino effect</a:t>
            </a:r>
          </a:p>
          <a:p>
            <a:pPr lvl="1">
              <a:buFont typeface="Arial" pitchFamily="34" charset="0"/>
              <a:buChar char="•"/>
            </a:pPr>
            <a:r>
              <a:rPr lang="en-US" dirty="0" smtClean="0"/>
              <a:t>Focus on diversification</a:t>
            </a:r>
          </a:p>
          <a:p>
            <a:pPr lvl="1">
              <a:buFont typeface="Arial" pitchFamily="34" charset="0"/>
              <a:buChar char="•"/>
            </a:pPr>
            <a:r>
              <a:rPr lang="en-US" dirty="0" smtClean="0"/>
              <a:t>Leverage wind and other alternative energy industry developments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9B7713E-1842-454B-9F87-2326EBC1B896}" type="slidenum">
              <a:rPr lang="en-US" smtClean="0">
                <a:solidFill>
                  <a:prstClr val="white">
                    <a:lumMod val="50000"/>
                  </a:prstClr>
                </a:solidFill>
              </a:rPr>
              <a:pPr>
                <a:defRPr/>
              </a:pPr>
              <a:t>28</a:t>
            </a:fld>
            <a:endParaRPr lang="en-US" dirty="0">
              <a:solidFill>
                <a:prstClr val="white">
                  <a:lumMod val="50000"/>
                </a:prstClr>
              </a:solidFill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Plainview Today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Predictions:</a:t>
            </a:r>
          </a:p>
          <a:p>
            <a:pPr lvl="1"/>
            <a:r>
              <a:rPr lang="en-US" dirty="0" smtClean="0"/>
              <a:t>Major population drop</a:t>
            </a:r>
          </a:p>
          <a:p>
            <a:pPr lvl="1"/>
            <a:r>
              <a:rPr lang="en-US" dirty="0" smtClean="0"/>
              <a:t>School closure</a:t>
            </a:r>
          </a:p>
          <a:p>
            <a:r>
              <a:rPr lang="en-US" dirty="0" smtClean="0"/>
              <a:t>Great resiliency</a:t>
            </a:r>
          </a:p>
          <a:p>
            <a:pPr lvl="1"/>
            <a:r>
              <a:rPr lang="en-US" dirty="0" smtClean="0"/>
              <a:t>Employment rate: 6.8%.  </a:t>
            </a:r>
          </a:p>
          <a:p>
            <a:pPr lvl="1"/>
            <a:r>
              <a:rPr lang="en-US" dirty="0" smtClean="0"/>
              <a:t>Sales Tax: Up 7%</a:t>
            </a:r>
          </a:p>
          <a:p>
            <a:pPr lvl="1"/>
            <a:r>
              <a:rPr lang="en-US" dirty="0" smtClean="0"/>
              <a:t>Stable population</a:t>
            </a:r>
          </a:p>
          <a:p>
            <a:pPr lvl="1"/>
            <a:r>
              <a:rPr lang="en-US" dirty="0" smtClean="0"/>
              <a:t>School enrollment : Up over previous year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9B7713E-1842-454B-9F87-2326EBC1B896}" type="slidenum">
              <a:rPr lang="en-US" smtClean="0">
                <a:solidFill>
                  <a:prstClr val="white">
                    <a:lumMod val="50000"/>
                  </a:prstClr>
                </a:solidFill>
              </a:rPr>
              <a:pPr>
                <a:defRPr/>
              </a:pPr>
              <a:t>29</a:t>
            </a:fld>
            <a:endParaRPr lang="en-US" dirty="0">
              <a:solidFill>
                <a:prstClr val="white">
                  <a:lumMod val="50000"/>
                </a:prstClr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Dr. Louise Comfort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1981200"/>
            <a:ext cx="5830416" cy="4114800"/>
          </a:xfrm>
        </p:spPr>
        <p:txBody>
          <a:bodyPr/>
          <a:lstStyle/>
          <a:p>
            <a:pPr marL="342900" lvl="1" indent="-342900">
              <a:buFont typeface="Arial" pitchFamily="34" charset="0"/>
              <a:buChar char="•"/>
            </a:pPr>
            <a:r>
              <a:rPr lang="en-US" sz="2400" dirty="0" smtClean="0"/>
              <a:t>Director, Center </a:t>
            </a:r>
            <a:r>
              <a:rPr lang="en-US" sz="2400" dirty="0" smtClean="0"/>
              <a:t>for Disaster </a:t>
            </a:r>
            <a:r>
              <a:rPr lang="en-US" sz="2400" dirty="0" smtClean="0"/>
              <a:t>Management, University </a:t>
            </a:r>
            <a:r>
              <a:rPr lang="en-US" sz="2400" dirty="0" smtClean="0"/>
              <a:t>of </a:t>
            </a:r>
            <a:r>
              <a:rPr lang="en-US" sz="2400" dirty="0" smtClean="0"/>
              <a:t>Pittsburgh, Pittsburgh, PA</a:t>
            </a:r>
          </a:p>
          <a:p>
            <a:pPr marL="342900" lvl="1" indent="-342900">
              <a:buFont typeface="Arial" pitchFamily="34" charset="0"/>
              <a:buChar char="•"/>
            </a:pPr>
            <a:r>
              <a:rPr lang="en-US" sz="2400" dirty="0" smtClean="0"/>
              <a:t>Ph.D., Yale</a:t>
            </a:r>
          </a:p>
          <a:p>
            <a:pPr marL="342900" lvl="1" indent="-342900">
              <a:buFont typeface="Arial" pitchFamily="34" charset="0"/>
              <a:buChar char="•"/>
            </a:pPr>
            <a:r>
              <a:rPr lang="en-US" sz="2400" dirty="0" smtClean="0"/>
              <a:t>Fellow, National Academy of Public Administration</a:t>
            </a:r>
          </a:p>
          <a:p>
            <a:pPr marL="342900" lvl="1" indent="-342900">
              <a:buFont typeface="Arial" pitchFamily="34" charset="0"/>
              <a:buChar char="•"/>
            </a:pPr>
            <a:r>
              <a:rPr lang="en-US" sz="2400" dirty="0" smtClean="0"/>
              <a:t>Author of six books, including:</a:t>
            </a:r>
          </a:p>
          <a:p>
            <a:pPr marL="742950" lvl="2" indent="-342900">
              <a:buFont typeface="Arial" pitchFamily="34" charset="0"/>
              <a:buChar char="•"/>
            </a:pPr>
            <a:r>
              <a:rPr lang="en-US" sz="2000" dirty="0" smtClean="0"/>
              <a:t>Designing Resilience: Preparing for Extreme Events</a:t>
            </a:r>
            <a:endParaRPr lang="en-US" dirty="0" smtClean="0"/>
          </a:p>
          <a:p>
            <a:pPr marL="742950" lvl="2" indent="-342900">
              <a:buFont typeface="Arial" pitchFamily="34" charset="0"/>
              <a:buChar char="•"/>
            </a:pPr>
            <a:r>
              <a:rPr lang="en-US" sz="2000" dirty="0" smtClean="0"/>
              <a:t>Mega-Crises: Understanding the Prospects, Nature, Characteristics and the Effects of Cataclysmic Events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9B7713E-1842-454B-9F87-2326EBC1B896}" type="slidenum">
              <a:rPr lang="en-US" smtClean="0">
                <a:solidFill>
                  <a:prstClr val="white">
                    <a:lumMod val="50000"/>
                  </a:prstClr>
                </a:solidFill>
              </a:rPr>
              <a:pPr>
                <a:defRPr/>
              </a:pPr>
              <a:t>3</a:t>
            </a:fld>
            <a:endParaRPr lang="en-US" dirty="0">
              <a:solidFill>
                <a:prstClr val="white">
                  <a:lumMod val="50000"/>
                </a:prstClr>
              </a:solidFill>
            </a:endParaRPr>
          </a:p>
        </p:txBody>
      </p:sp>
      <p:pic>
        <p:nvPicPr>
          <p:cNvPr id="5" name="Picture 4" descr="Louise Comfort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516216" y="2924944"/>
            <a:ext cx="1910717" cy="2452437"/>
          </a:xfrm>
          <a:prstGeom prst="rect">
            <a:avLst/>
          </a:prstGeom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Steven </a:t>
            </a:r>
            <a:r>
              <a:rPr lang="en-US" dirty="0" err="1" smtClean="0"/>
              <a:t>Perdia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General Manager, Strategy and Planning, Canterbury Development Corporation, Christchurch, New Zealand</a:t>
            </a:r>
          </a:p>
          <a:p>
            <a:r>
              <a:rPr lang="en-US" dirty="0" smtClean="0"/>
              <a:t>Responsible for Christchurch Economic Development Strategy (CEDS) to 2031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9B7713E-1842-454B-9F87-2326EBC1B896}" type="slidenum">
              <a:rPr lang="en-US" smtClean="0">
                <a:solidFill>
                  <a:prstClr val="white">
                    <a:lumMod val="50000"/>
                  </a:prstClr>
                </a:solidFill>
              </a:rPr>
              <a:pPr>
                <a:defRPr/>
              </a:pPr>
              <a:t>30</a:t>
            </a:fld>
            <a:endParaRPr lang="en-US" dirty="0">
              <a:solidFill>
                <a:prstClr val="white">
                  <a:lumMod val="50000"/>
                </a:prstClr>
              </a:solidFill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en-NZ" cap="all" dirty="0" smtClean="0"/>
              <a:t>Post Earthquake Labour Market Dynamics in </a:t>
            </a:r>
            <a:r>
              <a:rPr lang="en-NZ" cap="all" dirty="0" err="1" smtClean="0"/>
              <a:t>christchurch</a:t>
            </a:r>
            <a:r>
              <a:rPr lang="en-NZ" cap="all" dirty="0" smtClean="0"/>
              <a:t/>
            </a:r>
            <a:br>
              <a:rPr lang="en-NZ" cap="all" dirty="0" smtClean="0"/>
            </a:br>
            <a:r>
              <a:rPr lang="en-NZ" sz="2000" cap="all" dirty="0" smtClean="0"/>
              <a:t>April 2015</a:t>
            </a:r>
            <a:endParaRPr lang="en-NZ" sz="1600" cap="all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NZ" dirty="0" smtClean="0"/>
              <a:t>Overview</a:t>
            </a:r>
            <a:endParaRPr lang="en-NZ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8314" y="1700808"/>
            <a:ext cx="8064500" cy="2088232"/>
          </a:xfrm>
        </p:spPr>
        <p:txBody>
          <a:bodyPr/>
          <a:lstStyle/>
          <a:p>
            <a:r>
              <a:rPr lang="en-NZ" b="1" dirty="0" smtClean="0"/>
              <a:t>Workforce - Immediate response</a:t>
            </a:r>
          </a:p>
          <a:p>
            <a:pPr marL="457200" lvl="1" indent="0">
              <a:buNone/>
            </a:pPr>
            <a:endParaRPr lang="en-NZ" b="1" dirty="0"/>
          </a:p>
          <a:p>
            <a:r>
              <a:rPr lang="en-NZ" b="1" dirty="0" smtClean="0"/>
              <a:t>The labour market today</a:t>
            </a:r>
          </a:p>
          <a:p>
            <a:endParaRPr lang="en-NZ" b="1" dirty="0" smtClean="0"/>
          </a:p>
          <a:p>
            <a:r>
              <a:rPr lang="en-NZ" b="1" dirty="0" smtClean="0"/>
              <a:t>The next few years</a:t>
            </a:r>
          </a:p>
          <a:p>
            <a:endParaRPr lang="en-NZ" dirty="0"/>
          </a:p>
          <a:p>
            <a:pPr marL="457200" lvl="1" indent="0">
              <a:buNone/>
            </a:pPr>
            <a:endParaRPr lang="en-NZ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2556701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 descr="https://encrypted-tbn2.gstatic.com/images?q=tbn:ANd9GcT5ijT0op_yVrlQajwEuNgzn4YXW2eA7QRA8fQ9gY5POUhz9DgKzxMQAYE">
            <a:hlinkClick r:id="rId2"/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939639"/>
            <a:ext cx="9144000" cy="489654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="" xmlns:p14="http://schemas.microsoft.com/office/powerpoint/2010/main" val="40290850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NZ"/>
          </a:p>
        </p:txBody>
      </p:sp>
      <p:pic>
        <p:nvPicPr>
          <p:cNvPr id="4" name="Content Placeholder 3" descr="http://www.yayateahouse.co.nz/blog/wp-images/Christchurch-February-2011-Earthquake.jpg">
            <a:hlinkClick r:id="rId2"/>
          </p:cNvPr>
          <p:cNvPicPr>
            <a:picLocks noGrp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40" y="3097658"/>
            <a:ext cx="3957876" cy="3174414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Content Placeholder 7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 bwMode="auto">
          <a:xfrm>
            <a:off x="1" y="-18294"/>
            <a:ext cx="9144000" cy="29869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5"/>
          <p:cNvPicPr/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7944" y="3128088"/>
            <a:ext cx="5076056" cy="3648982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624551717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NZ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2060848"/>
            <a:ext cx="4827932" cy="3284984"/>
          </a:xfrm>
          <a:prstGeom prst="rect">
            <a:avLst/>
          </a:prstGeom>
        </p:spPr>
      </p:pic>
      <p:pic>
        <p:nvPicPr>
          <p:cNvPr id="5" name="Picture 4" descr="http://nhne-pulse.org/wp-content/uploads/2011/02/christchurch-earthquake.jpeg">
            <a:hlinkClick r:id="rId3"/>
          </p:cNvPr>
          <p:cNvPicPr/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7932" y="2066088"/>
            <a:ext cx="4316068" cy="327974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="" xmlns:p14="http://schemas.microsoft.com/office/powerpoint/2010/main" val="3683124258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NZ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648301" y="1601788"/>
            <a:ext cx="3466863" cy="5256212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2610717"/>
            <a:ext cx="5580112" cy="4247283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439831452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Picture 3"/>
          <p:cNvPicPr/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835755352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NZ" dirty="0" smtClean="0"/>
              <a:t>Early Forecasts</a:t>
            </a:r>
            <a:endParaRPr lang="en-NZ" dirty="0"/>
          </a:p>
        </p:txBody>
      </p:sp>
      <p:pic>
        <p:nvPicPr>
          <p:cNvPr id="4" name="Content Placeholder 3"/>
          <p:cNvPicPr>
            <a:picLocks noGrp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778" y="1340768"/>
            <a:ext cx="7050550" cy="5130372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9002201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NZ" dirty="0" smtClean="0"/>
              <a:t>Early Forecasts</a:t>
            </a:r>
            <a:endParaRPr lang="en-NZ" dirty="0"/>
          </a:p>
        </p:txBody>
      </p:sp>
      <p:graphicFrame>
        <p:nvGraphicFramePr>
          <p:cNvPr id="5" name="Chart 4"/>
          <p:cNvGraphicFramePr>
            <a:graphicFrameLocks/>
          </p:cNvGraphicFramePr>
          <p:nvPr>
            <p:extLst>
              <p:ext uri="{D42A27DB-BD31-4B8C-83A1-F6EECF244321}">
                <p14:modId xmlns="" xmlns:p14="http://schemas.microsoft.com/office/powerpoint/2010/main" val="3234274680"/>
              </p:ext>
            </p:extLst>
          </p:nvPr>
        </p:nvGraphicFramePr>
        <p:xfrm>
          <a:off x="251520" y="1124744"/>
          <a:ext cx="8352928" cy="51125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="" xmlns:p14="http://schemas.microsoft.com/office/powerpoint/2010/main" val="28861543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z="4800" b="1" dirty="0"/>
              <a:t>The Impact of Extreme Events on Business </a:t>
            </a:r>
            <a:r>
              <a:rPr lang="en-US" sz="4800" b="1" dirty="0" smtClean="0"/>
              <a:t>Organizations</a:t>
            </a:r>
            <a:endParaRPr lang="en-US" sz="48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934200" cy="1066800"/>
          </a:xfrm>
        </p:spPr>
        <p:txBody>
          <a:bodyPr>
            <a:noAutofit/>
          </a:bodyPr>
          <a:lstStyle/>
          <a:p>
            <a:r>
              <a:rPr lang="en-US" b="1" dirty="0">
                <a:solidFill>
                  <a:schemeClr val="tx2">
                    <a:lumMod val="50000"/>
                  </a:schemeClr>
                </a:solidFill>
                <a:latin typeface="+mj-lt"/>
                <a:cs typeface="Times New Roman" panose="02020603050405020304" pitchFamily="18" charset="0"/>
              </a:rPr>
              <a:t>Louise K. </a:t>
            </a:r>
            <a:r>
              <a:rPr lang="en-US" b="1" dirty="0" smtClean="0">
                <a:solidFill>
                  <a:schemeClr val="tx2">
                    <a:lumMod val="50000"/>
                  </a:schemeClr>
                </a:solidFill>
                <a:latin typeface="+mj-lt"/>
                <a:cs typeface="Times New Roman" panose="02020603050405020304" pitchFamily="18" charset="0"/>
              </a:rPr>
              <a:t>Comfort and Research Staff,</a:t>
            </a:r>
          </a:p>
          <a:p>
            <a:r>
              <a:rPr lang="en-US" b="1" dirty="0" smtClean="0">
                <a:solidFill>
                  <a:schemeClr val="tx2">
                    <a:lumMod val="50000"/>
                  </a:schemeClr>
                </a:solidFill>
                <a:latin typeface="+mj-lt"/>
                <a:cs typeface="Times New Roman" panose="02020603050405020304" pitchFamily="18" charset="0"/>
              </a:rPr>
              <a:t>Center for Disaster Management, University of Pittsburgh</a:t>
            </a:r>
          </a:p>
          <a:p>
            <a:r>
              <a:rPr lang="en-US" b="1" dirty="0" smtClean="0">
                <a:solidFill>
                  <a:schemeClr val="tx2">
                    <a:lumMod val="50000"/>
                  </a:schemeClr>
                </a:solidFill>
                <a:latin typeface="+mj-lt"/>
                <a:cs typeface="Times New Roman" panose="02020603050405020304" pitchFamily="18" charset="0"/>
              </a:rPr>
              <a:t>Pittsburgh, PA 15260 Email: comfort@gspia.pitt.edu</a:t>
            </a:r>
            <a:endParaRPr lang="en-US" b="1" dirty="0">
              <a:solidFill>
                <a:schemeClr val="tx2">
                  <a:lumMod val="50000"/>
                </a:schemeClr>
              </a:solidFill>
              <a:latin typeface="+mj-lt"/>
              <a:cs typeface="Times New Roman" panose="02020603050405020304" pitchFamily="18" charset="0"/>
            </a:endParaRPr>
          </a:p>
        </p:txBody>
      </p:sp>
      <p:pic>
        <p:nvPicPr>
          <p:cNvPr id="4" name="Picture 3"/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191000" y="5867400"/>
            <a:ext cx="4104762" cy="8714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8502010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NZ" dirty="0" smtClean="0"/>
              <a:t>Initial Response</a:t>
            </a:r>
            <a:endParaRPr lang="en-NZ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8314" y="1916831"/>
            <a:ext cx="8064500" cy="4680819"/>
          </a:xfrm>
        </p:spPr>
        <p:txBody>
          <a:bodyPr/>
          <a:lstStyle/>
          <a:p>
            <a:r>
              <a:rPr lang="en-NZ" dirty="0"/>
              <a:t>Joint Governance Group (Ministry, CERA, Local </a:t>
            </a:r>
            <a:r>
              <a:rPr lang="en-NZ" dirty="0" err="1"/>
              <a:t>Gov</a:t>
            </a:r>
            <a:r>
              <a:rPr lang="en-NZ" dirty="0"/>
              <a:t>, EDA, Chamber of Commerce)</a:t>
            </a:r>
          </a:p>
          <a:p>
            <a:r>
              <a:rPr lang="en-NZ" dirty="0"/>
              <a:t>Skills Hub (job matching) facility for construction sector (Ministry)</a:t>
            </a:r>
          </a:p>
          <a:p>
            <a:r>
              <a:rPr lang="en-NZ" dirty="0"/>
              <a:t>Skills shortage list </a:t>
            </a:r>
            <a:r>
              <a:rPr lang="en-NZ" dirty="0" smtClean="0"/>
              <a:t>and rapid application processing (Ministry</a:t>
            </a:r>
            <a:r>
              <a:rPr lang="en-NZ" dirty="0"/>
              <a:t>)</a:t>
            </a:r>
          </a:p>
          <a:p>
            <a:r>
              <a:rPr lang="en-NZ" dirty="0"/>
              <a:t>Information and connections portal (Ministry)</a:t>
            </a:r>
          </a:p>
          <a:p>
            <a:r>
              <a:rPr lang="en-NZ" dirty="0"/>
              <a:t>Recruitment toolkit (EDA)</a:t>
            </a:r>
          </a:p>
          <a:p>
            <a:r>
              <a:rPr lang="en-NZ" dirty="0"/>
              <a:t>Additional Trades Training (SCIRT)</a:t>
            </a:r>
          </a:p>
          <a:p>
            <a:r>
              <a:rPr lang="en-NZ" dirty="0"/>
              <a:t>Maori Trades Training (Iwi/</a:t>
            </a:r>
            <a:r>
              <a:rPr lang="en-NZ" dirty="0" err="1"/>
              <a:t>Polytech</a:t>
            </a:r>
            <a:r>
              <a:rPr lang="en-NZ" dirty="0"/>
              <a:t>)</a:t>
            </a:r>
          </a:p>
          <a:p>
            <a:r>
              <a:rPr lang="en-NZ" dirty="0"/>
              <a:t>Sector Workforce Plans (EDA/CERA</a:t>
            </a:r>
            <a:r>
              <a:rPr lang="en-NZ" dirty="0" smtClean="0"/>
              <a:t>)</a:t>
            </a:r>
          </a:p>
          <a:p>
            <a:r>
              <a:rPr lang="en-NZ" dirty="0" smtClean="0"/>
              <a:t>Modelling, Forecasts (EDA/Ministry)</a:t>
            </a:r>
            <a:endParaRPr lang="en-NZ" dirty="0"/>
          </a:p>
          <a:p>
            <a:r>
              <a:rPr lang="en-NZ" dirty="0"/>
              <a:t>Information and Reporting (EDA/CERA)</a:t>
            </a:r>
          </a:p>
          <a:p>
            <a:r>
              <a:rPr lang="en-NZ" dirty="0"/>
              <a:t>Migration Support Services expanded (Chamber)</a:t>
            </a:r>
          </a:p>
          <a:p>
            <a:endParaRPr lang="en-NZ" dirty="0"/>
          </a:p>
        </p:txBody>
      </p:sp>
    </p:spTree>
    <p:extLst>
      <p:ext uri="{BB962C8B-B14F-4D97-AF65-F5344CB8AC3E}">
        <p14:creationId xmlns="" xmlns:p14="http://schemas.microsoft.com/office/powerpoint/2010/main" val="41428875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 descr="C:\Users\perdias\AppData\Local\Microsoft\Windows\Temporary Internet Files\Content.Outlook\VYW1J3EO\photo (18).JPG"/>
          <p:cNvPicPr/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16632" y="1304826"/>
            <a:ext cx="6696744" cy="4120324"/>
          </a:xfrm>
          <a:prstGeom prst="rect">
            <a:avLst/>
          </a:prstGeom>
          <a:noFill/>
          <a:ln>
            <a:noFill/>
          </a:ln>
          <a:scene3d>
            <a:camera prst="orthographicFront">
              <a:rot lat="0" lon="0" rev="16200000"/>
            </a:camera>
            <a:lightRig rig="threePt" dir="t"/>
          </a:scene3d>
        </p:spPr>
      </p:pic>
      <p:pic>
        <p:nvPicPr>
          <p:cNvPr id="5" name="Content Placeholder 4" descr="C:\Users\perdias\AppData\Local\Microsoft\Windows\Temporary Internet Files\Content.Outlook\VYW1J3EO\photo (20).JPG"/>
          <p:cNvPicPr>
            <a:picLocks noGrp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5523179" y="3322528"/>
            <a:ext cx="3376380" cy="3694563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0"/>
            <a:ext cx="4486651" cy="3364988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779760765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938419"/>
            <a:ext cx="6012160" cy="3919581"/>
          </a:xfrm>
          <a:prstGeom prst="rect">
            <a:avLst/>
          </a:prstGeom>
        </p:spPr>
      </p:pic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0" y="0"/>
            <a:ext cx="6096000" cy="4286250"/>
          </a:xfrm>
        </p:spPr>
      </p:pic>
    </p:spTree>
    <p:extLst>
      <p:ext uri="{BB962C8B-B14F-4D97-AF65-F5344CB8AC3E}">
        <p14:creationId xmlns="" xmlns:p14="http://schemas.microsoft.com/office/powerpoint/2010/main" val="285050617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8313" y="9"/>
            <a:ext cx="5328000" cy="936000"/>
          </a:xfrm>
        </p:spPr>
        <p:txBody>
          <a:bodyPr/>
          <a:lstStyle/>
          <a:p>
            <a:r>
              <a:rPr lang="en-NZ" dirty="0" smtClean="0"/>
              <a:t>Current Forecasts</a:t>
            </a:r>
            <a:endParaRPr lang="en-NZ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07504" y="1052736"/>
            <a:ext cx="8708248" cy="4870411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547247698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3"/>
          <p:cNvSpPr txBox="1">
            <a:spLocks/>
          </p:cNvSpPr>
          <p:nvPr/>
        </p:nvSpPr>
        <p:spPr bwMode="auto">
          <a:xfrm>
            <a:off x="468314" y="116632"/>
            <a:ext cx="6839990" cy="93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68B52B"/>
                </a:solidFill>
                <a:latin typeface="Avenir 85 Heavy" pitchFamily="34" charset="0"/>
                <a:ea typeface="+mj-ea"/>
                <a:cs typeface="Calibri" pitchFamily="34" charset="0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Verdana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Verdana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Verdana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Verdana" pitchFamily="34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Verdana" pitchFamily="34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Verdana" pitchFamily="34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Verdana" pitchFamily="34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r>
              <a:rPr lang="en-NZ" kern="0" dirty="0" smtClean="0"/>
              <a:t>GDP growth well above NZ average …</a:t>
            </a:r>
            <a:endParaRPr lang="en-NZ" kern="0" dirty="0"/>
          </a:p>
        </p:txBody>
      </p:sp>
      <p:graphicFrame>
        <p:nvGraphicFramePr>
          <p:cNvPr id="4" name="Chart 3"/>
          <p:cNvGraphicFramePr>
            <a:graphicFrameLocks/>
          </p:cNvGraphicFramePr>
          <p:nvPr>
            <p:extLst>
              <p:ext uri="{D42A27DB-BD31-4B8C-83A1-F6EECF244321}">
                <p14:modId xmlns="" xmlns:p14="http://schemas.microsoft.com/office/powerpoint/2010/main" val="3426808629"/>
              </p:ext>
            </p:extLst>
          </p:nvPr>
        </p:nvGraphicFramePr>
        <p:xfrm>
          <a:off x="468314" y="980728"/>
          <a:ext cx="8208142" cy="504055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="" xmlns:p14="http://schemas.microsoft.com/office/powerpoint/2010/main" val="42669488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3"/>
          <p:cNvSpPr txBox="1">
            <a:spLocks/>
          </p:cNvSpPr>
          <p:nvPr/>
        </p:nvSpPr>
        <p:spPr bwMode="auto">
          <a:xfrm>
            <a:off x="468314" y="116632"/>
            <a:ext cx="7128022" cy="93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68B52B"/>
                </a:solidFill>
                <a:latin typeface="Avenir 85 Heavy" pitchFamily="34" charset="0"/>
                <a:ea typeface="+mj-ea"/>
                <a:cs typeface="Calibri" pitchFamily="34" charset="0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Verdana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Verdana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Verdana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Verdana" pitchFamily="34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Verdana" pitchFamily="34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Verdana" pitchFamily="34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Verdana" pitchFamily="34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r>
              <a:rPr lang="en-NZ" kern="0" dirty="0" smtClean="0"/>
              <a:t>Rebuilds share soon to reach peak 10%</a:t>
            </a:r>
            <a:endParaRPr lang="en-NZ" kern="0" dirty="0"/>
          </a:p>
        </p:txBody>
      </p:sp>
      <p:graphicFrame>
        <p:nvGraphicFramePr>
          <p:cNvPr id="5" name="Chart 4"/>
          <p:cNvGraphicFramePr>
            <a:graphicFrameLocks/>
          </p:cNvGraphicFramePr>
          <p:nvPr>
            <p:extLst/>
          </p:nvPr>
        </p:nvGraphicFramePr>
        <p:xfrm>
          <a:off x="1193168" y="1091285"/>
          <a:ext cx="6757664" cy="467542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="" xmlns:p14="http://schemas.microsoft.com/office/powerpoint/2010/main" val="24481489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hart 4"/>
          <p:cNvGraphicFramePr>
            <a:graphicFrameLocks/>
          </p:cNvGraphicFramePr>
          <p:nvPr>
            <p:extLst/>
          </p:nvPr>
        </p:nvGraphicFramePr>
        <p:xfrm>
          <a:off x="899592" y="908721"/>
          <a:ext cx="7344816" cy="485799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Title 3"/>
          <p:cNvSpPr txBox="1">
            <a:spLocks/>
          </p:cNvSpPr>
          <p:nvPr/>
        </p:nvSpPr>
        <p:spPr bwMode="auto">
          <a:xfrm>
            <a:off x="468314" y="116632"/>
            <a:ext cx="7128022" cy="93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68B52B"/>
                </a:solidFill>
                <a:latin typeface="Avenir 85 Heavy" pitchFamily="34" charset="0"/>
                <a:ea typeface="+mj-ea"/>
                <a:cs typeface="Calibri" pitchFamily="34" charset="0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Verdana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Verdana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Verdana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Verdana" pitchFamily="34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Verdana" pitchFamily="34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Verdana" pitchFamily="34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Verdana" pitchFamily="34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r>
              <a:rPr lang="en-NZ" kern="0" dirty="0" smtClean="0"/>
              <a:t>… with underlying sectors doing well</a:t>
            </a:r>
            <a:endParaRPr lang="en-NZ" kern="0" dirty="0"/>
          </a:p>
        </p:txBody>
      </p:sp>
    </p:spTree>
    <p:extLst>
      <p:ext uri="{BB962C8B-B14F-4D97-AF65-F5344CB8AC3E}">
        <p14:creationId xmlns="" xmlns:p14="http://schemas.microsoft.com/office/powerpoint/2010/main" val="24271661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3"/>
          <p:cNvSpPr txBox="1">
            <a:spLocks/>
          </p:cNvSpPr>
          <p:nvPr/>
        </p:nvSpPr>
        <p:spPr bwMode="auto">
          <a:xfrm>
            <a:off x="589856" y="116632"/>
            <a:ext cx="7488062" cy="93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68B52B"/>
                </a:solidFill>
                <a:latin typeface="Avenir 85 Heavy" pitchFamily="34" charset="0"/>
                <a:ea typeface="+mj-ea"/>
                <a:cs typeface="Calibri" pitchFamily="34" charset="0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Verdana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Verdana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Verdana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Verdana" pitchFamily="34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Verdana" pitchFamily="34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Verdana" pitchFamily="34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Verdana" pitchFamily="34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r>
              <a:rPr lang="en-NZ" kern="0" dirty="0" smtClean="0"/>
              <a:t>Labour market is booming …</a:t>
            </a:r>
            <a:endParaRPr lang="en-NZ" kern="0" dirty="0"/>
          </a:p>
        </p:txBody>
      </p:sp>
      <p:graphicFrame>
        <p:nvGraphicFramePr>
          <p:cNvPr id="3" name="Content Placeholder 3"/>
          <p:cNvGraphicFramePr>
            <a:graphicFrameLocks noGrp="1"/>
          </p:cNvGraphicFramePr>
          <p:nvPr>
            <p:ph idx="1"/>
            <p:extLst/>
          </p:nvPr>
        </p:nvGraphicFramePr>
        <p:xfrm>
          <a:off x="684338" y="1700808"/>
          <a:ext cx="7632078" cy="309634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175694"/>
                <a:gridCol w="1872208"/>
                <a:gridCol w="1584176"/>
              </a:tblGrid>
              <a:tr h="51605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NZ" sz="1800" dirty="0">
                          <a:effectLst/>
                        </a:rPr>
                        <a:t> </a:t>
                      </a:r>
                      <a:endParaRPr lang="en-NZ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NZ" sz="180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Canterbury</a:t>
                      </a:r>
                      <a:endParaRPr lang="en-NZ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NZ" sz="180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New</a:t>
                      </a:r>
                      <a:r>
                        <a:rPr lang="en-NZ" sz="1800" baseline="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 Zealand</a:t>
                      </a:r>
                      <a:endParaRPr lang="en-NZ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51605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NZ" sz="14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Unemployment rate</a:t>
                      </a:r>
                      <a:endParaRPr lang="en-NZ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NZ" sz="14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3.4%</a:t>
                      </a:r>
                      <a:endParaRPr lang="en-NZ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NZ" sz="14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5.6%</a:t>
                      </a:r>
                      <a:endParaRPr lang="en-NZ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51605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NZ" sz="14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Labour market participation rate</a:t>
                      </a:r>
                      <a:endParaRPr lang="en-NZ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NZ" sz="14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72.9%</a:t>
                      </a:r>
                      <a:endParaRPr lang="en-NZ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NZ" sz="14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70.1%</a:t>
                      </a:r>
                      <a:endParaRPr lang="en-NZ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51605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NZ" sz="14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Employment growth in 2014</a:t>
                      </a:r>
                      <a:endParaRPr lang="en-NZ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NZ" sz="14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8.8%</a:t>
                      </a:r>
                      <a:endParaRPr lang="en-NZ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NZ" sz="14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4.0%</a:t>
                      </a:r>
                      <a:endParaRPr lang="en-NZ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51605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NZ" sz="14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Average earnings</a:t>
                      </a:r>
                      <a:r>
                        <a:rPr lang="en-NZ" sz="1400" baseline="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growth in 2014</a:t>
                      </a:r>
                      <a:endParaRPr lang="en-NZ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NZ" sz="14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5.5%</a:t>
                      </a:r>
                      <a:endParaRPr lang="en-NZ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NZ" sz="14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2.8%</a:t>
                      </a:r>
                      <a:endParaRPr lang="en-NZ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51605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NZ" sz="14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Difficulty finding</a:t>
                      </a:r>
                      <a:r>
                        <a:rPr lang="en-NZ" sz="1400" baseline="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skilled labour (% bal. finding it hard)</a:t>
                      </a:r>
                      <a:endParaRPr lang="en-NZ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NZ" sz="14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37%**</a:t>
                      </a:r>
                      <a:endParaRPr lang="en-NZ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NZ" sz="14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33%</a:t>
                      </a:r>
                      <a:endParaRPr lang="en-NZ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4" name="Title 3"/>
          <p:cNvSpPr txBox="1">
            <a:spLocks/>
          </p:cNvSpPr>
          <p:nvPr/>
        </p:nvSpPr>
        <p:spPr bwMode="auto">
          <a:xfrm>
            <a:off x="611560" y="4725144"/>
            <a:ext cx="7920880" cy="5760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68B52B"/>
                </a:solidFill>
                <a:latin typeface="Avenir 85 Heavy" pitchFamily="34" charset="0"/>
                <a:ea typeface="+mj-ea"/>
                <a:cs typeface="Calibri" pitchFamily="34" charset="0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Verdana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Verdana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Verdana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Verdana" pitchFamily="34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Verdana" pitchFamily="34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Verdana" pitchFamily="34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Verdana" pitchFamily="34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r>
              <a:rPr lang="en-NZ" sz="1100" b="0" kern="0" dirty="0" smtClean="0">
                <a:solidFill>
                  <a:schemeClr val="tx1"/>
                </a:solidFill>
              </a:rPr>
              <a:t>** South Island      			                    Source: Statistics NZ, NZIER, CDC</a:t>
            </a:r>
            <a:endParaRPr lang="en-NZ" sz="1100" b="0" kern="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8762190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NZ" dirty="0" smtClean="0"/>
              <a:t>Policy/Project Review</a:t>
            </a:r>
            <a:endParaRPr lang="en-NZ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NZ" dirty="0" smtClean="0"/>
              <a:t>THEMES</a:t>
            </a:r>
          </a:p>
          <a:p>
            <a:r>
              <a:rPr lang="en-NZ" dirty="0" smtClean="0"/>
              <a:t>Optimise migration opportunity (attraction strategy, visitor strategy)</a:t>
            </a:r>
          </a:p>
          <a:p>
            <a:r>
              <a:rPr lang="en-NZ" dirty="0" smtClean="0"/>
              <a:t>Monitoring </a:t>
            </a:r>
            <a:r>
              <a:rPr lang="en-NZ" dirty="0"/>
              <a:t>(Ministry, </a:t>
            </a:r>
            <a:r>
              <a:rPr lang="en-NZ" dirty="0" smtClean="0"/>
              <a:t>EDA)</a:t>
            </a:r>
            <a:endParaRPr lang="en-NZ" dirty="0"/>
          </a:p>
          <a:p>
            <a:r>
              <a:rPr lang="en-NZ" dirty="0" smtClean="0"/>
              <a:t>Transition from construction to underlying economy (Skills Hub)</a:t>
            </a:r>
          </a:p>
          <a:p>
            <a:endParaRPr lang="en-NZ" dirty="0"/>
          </a:p>
          <a:p>
            <a:pPr marL="0" indent="0">
              <a:buNone/>
            </a:pPr>
            <a:r>
              <a:rPr lang="en-NZ" dirty="0" smtClean="0"/>
              <a:t>PROJECTS</a:t>
            </a:r>
            <a:endParaRPr lang="en-NZ" dirty="0"/>
          </a:p>
          <a:p>
            <a:r>
              <a:rPr lang="en-NZ" dirty="0" smtClean="0"/>
              <a:t>Open visa scheme (review skills shortage list)</a:t>
            </a:r>
            <a:endParaRPr lang="en-NZ" dirty="0"/>
          </a:p>
          <a:p>
            <a:r>
              <a:rPr lang="en-NZ" dirty="0"/>
              <a:t>Sector </a:t>
            </a:r>
            <a:r>
              <a:rPr lang="en-NZ" dirty="0" smtClean="0"/>
              <a:t>projects to support growth (education pathways, profiling, labour attraction)</a:t>
            </a:r>
            <a:endParaRPr lang="en-NZ" dirty="0"/>
          </a:p>
          <a:p>
            <a:r>
              <a:rPr lang="en-NZ" dirty="0"/>
              <a:t>Information and r</a:t>
            </a:r>
            <a:r>
              <a:rPr lang="en-NZ" dirty="0" smtClean="0"/>
              <a:t>eporting is with EDA and ongoing</a:t>
            </a:r>
          </a:p>
          <a:p>
            <a:r>
              <a:rPr lang="en-NZ" dirty="0" smtClean="0"/>
              <a:t>Migration </a:t>
            </a:r>
            <a:r>
              <a:rPr lang="en-NZ" dirty="0"/>
              <a:t>s</a:t>
            </a:r>
            <a:r>
              <a:rPr lang="en-NZ" dirty="0" smtClean="0"/>
              <a:t>upport </a:t>
            </a:r>
            <a:r>
              <a:rPr lang="en-NZ" dirty="0"/>
              <a:t>s</a:t>
            </a:r>
            <a:r>
              <a:rPr lang="en-NZ" dirty="0" smtClean="0"/>
              <a:t>ervices continues</a:t>
            </a:r>
          </a:p>
          <a:p>
            <a:r>
              <a:rPr lang="en-NZ" dirty="0" smtClean="0"/>
              <a:t>Jobs fairs, international student expos, business toolkits</a:t>
            </a:r>
          </a:p>
          <a:p>
            <a:endParaRPr lang="en-NZ" dirty="0" smtClean="0"/>
          </a:p>
          <a:p>
            <a:endParaRPr lang="en-NZ" dirty="0"/>
          </a:p>
          <a:p>
            <a:endParaRPr lang="en-NZ" dirty="0"/>
          </a:p>
          <a:p>
            <a:endParaRPr lang="en-NZ" dirty="0"/>
          </a:p>
        </p:txBody>
      </p:sp>
    </p:spTree>
    <p:extLst>
      <p:ext uri="{BB962C8B-B14F-4D97-AF65-F5344CB8AC3E}">
        <p14:creationId xmlns="" xmlns:p14="http://schemas.microsoft.com/office/powerpoint/2010/main" val="917989787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3"/>
          <p:cNvSpPr>
            <a:spLocks noGrp="1"/>
          </p:cNvSpPr>
          <p:nvPr>
            <p:ph type="title"/>
          </p:nvPr>
        </p:nvSpPr>
        <p:spPr>
          <a:xfrm>
            <a:off x="468314" y="116632"/>
            <a:ext cx="7416054" cy="936000"/>
          </a:xfrm>
        </p:spPr>
        <p:txBody>
          <a:bodyPr/>
          <a:lstStyle/>
          <a:p>
            <a:r>
              <a:rPr lang="en-NZ" dirty="0" smtClean="0"/>
              <a:t>… attracting record levels of migration</a:t>
            </a:r>
            <a:endParaRPr lang="en-NZ" dirty="0"/>
          </a:p>
        </p:txBody>
      </p:sp>
      <p:graphicFrame>
        <p:nvGraphicFramePr>
          <p:cNvPr id="4" name="Chart 3"/>
          <p:cNvGraphicFramePr>
            <a:graphicFrameLocks/>
          </p:cNvGraphicFramePr>
          <p:nvPr>
            <p:extLst>
              <p:ext uri="{D42A27DB-BD31-4B8C-83A1-F6EECF244321}">
                <p14:modId xmlns="" xmlns:p14="http://schemas.microsoft.com/office/powerpoint/2010/main" val="3238771883"/>
              </p:ext>
            </p:extLst>
          </p:nvPr>
        </p:nvGraphicFramePr>
        <p:xfrm>
          <a:off x="655543" y="1013893"/>
          <a:ext cx="7832913" cy="483021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="" xmlns:p14="http://schemas.microsoft.com/office/powerpoint/2010/main" val="37880560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381000"/>
            <a:ext cx="8229600" cy="1143000"/>
          </a:xfrm>
        </p:spPr>
        <p:txBody>
          <a:bodyPr/>
          <a:lstStyle/>
          <a:p>
            <a:r>
              <a:rPr lang="en-US" b="1" dirty="0" smtClean="0">
                <a:solidFill>
                  <a:srgbClr val="3A7440"/>
                </a:solidFill>
              </a:rPr>
              <a:t>Building Resilience to Extreme Events</a:t>
            </a:r>
            <a:endParaRPr lang="en-US" b="1" dirty="0">
              <a:solidFill>
                <a:srgbClr val="3A744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600200"/>
            <a:ext cx="8686800" cy="4800600"/>
          </a:xfrm>
        </p:spPr>
        <p:txBody>
          <a:bodyPr>
            <a:noAutofit/>
          </a:bodyPr>
          <a:lstStyle/>
          <a:p>
            <a:r>
              <a:rPr lang="en-US" sz="3200" b="1" dirty="0" smtClean="0"/>
              <a:t>Challenge</a:t>
            </a:r>
            <a:r>
              <a:rPr lang="en-US" sz="3200" dirty="0" smtClean="0"/>
              <a:t> </a:t>
            </a:r>
            <a:r>
              <a:rPr lang="en-US" sz="3200" b="1" dirty="0" smtClean="0"/>
              <a:t>to businesses</a:t>
            </a:r>
            <a:r>
              <a:rPr lang="en-US" sz="3200" dirty="0" smtClean="0"/>
              <a:t>: cost, losses, down time</a:t>
            </a:r>
          </a:p>
          <a:p>
            <a:r>
              <a:rPr lang="en-US" sz="3200" dirty="0" err="1" smtClean="0"/>
              <a:t>Superstorm</a:t>
            </a:r>
            <a:r>
              <a:rPr lang="en-US" sz="3200" dirty="0" smtClean="0"/>
              <a:t> Sandy, 2012: $72 billion in estimated losses; second only to Katrina, est. $135 billion</a:t>
            </a:r>
          </a:p>
          <a:p>
            <a:r>
              <a:rPr lang="en-US" sz="3200" dirty="0" smtClean="0"/>
              <a:t>Directly </a:t>
            </a:r>
            <a:r>
              <a:rPr lang="en-US" sz="3200" dirty="0"/>
              <a:t>affected </a:t>
            </a:r>
            <a:r>
              <a:rPr lang="en-US" sz="3200" dirty="0" smtClean="0"/>
              <a:t>60 </a:t>
            </a:r>
            <a:r>
              <a:rPr lang="en-US" sz="3200" dirty="0"/>
              <a:t>million </a:t>
            </a:r>
            <a:r>
              <a:rPr lang="en-US" sz="3200" dirty="0" smtClean="0"/>
              <a:t>people in 24 states</a:t>
            </a:r>
          </a:p>
          <a:p>
            <a:r>
              <a:rPr lang="en-US" sz="3200" dirty="0" smtClean="0"/>
              <a:t>Economic losses estimated at $66 billion, NY, NJ</a:t>
            </a:r>
          </a:p>
          <a:p>
            <a:r>
              <a:rPr lang="en-US" sz="3200" dirty="0" smtClean="0"/>
              <a:t>Storm caused cascading effects, disrupted businesses, jobs lost, altered local economies</a:t>
            </a:r>
          </a:p>
        </p:txBody>
      </p:sp>
    </p:spTree>
    <p:extLst>
      <p:ext uri="{BB962C8B-B14F-4D97-AF65-F5344CB8AC3E}">
        <p14:creationId xmlns:p14="http://schemas.microsoft.com/office/powerpoint/2010/main" xmlns="" val="5465453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8314" y="116632"/>
            <a:ext cx="5903886" cy="936000"/>
          </a:xfrm>
        </p:spPr>
        <p:txBody>
          <a:bodyPr/>
          <a:lstStyle/>
          <a:p>
            <a:r>
              <a:rPr lang="en-NZ" dirty="0" smtClean="0"/>
              <a:t>Labour </a:t>
            </a:r>
            <a:r>
              <a:rPr lang="en-NZ" dirty="0"/>
              <a:t>m</a:t>
            </a:r>
            <a:r>
              <a:rPr lang="en-NZ" dirty="0" smtClean="0"/>
              <a:t>arket changes to come</a:t>
            </a:r>
            <a:endParaRPr lang="en-NZ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8314" y="2132855"/>
            <a:ext cx="8064500" cy="4464795"/>
          </a:xfrm>
        </p:spPr>
        <p:txBody>
          <a:bodyPr/>
          <a:lstStyle/>
          <a:p>
            <a:r>
              <a:rPr lang="en-NZ" dirty="0" smtClean="0"/>
              <a:t>Transition as much labour as possible from construction to underlying economy</a:t>
            </a:r>
          </a:p>
          <a:p>
            <a:r>
              <a:rPr lang="en-NZ" dirty="0" smtClean="0"/>
              <a:t>Optimise the Canterbury Water Management Strategy (job growth)</a:t>
            </a:r>
          </a:p>
          <a:p>
            <a:r>
              <a:rPr lang="en-NZ" dirty="0" smtClean="0"/>
              <a:t>Innovation and entrepreneur economy</a:t>
            </a:r>
          </a:p>
          <a:p>
            <a:r>
              <a:rPr lang="en-NZ" dirty="0" smtClean="0"/>
              <a:t>Impact of housing supply</a:t>
            </a:r>
            <a:endParaRPr lang="en-NZ" dirty="0"/>
          </a:p>
        </p:txBody>
      </p:sp>
    </p:spTree>
    <p:extLst>
      <p:ext uri="{BB962C8B-B14F-4D97-AF65-F5344CB8AC3E}">
        <p14:creationId xmlns="" xmlns:p14="http://schemas.microsoft.com/office/powerpoint/2010/main" val="1253276552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18054" y="878526"/>
            <a:ext cx="7707913" cy="203132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NZ" sz="7200" b="1" dirty="0" smtClean="0">
                <a:solidFill>
                  <a:schemeClr val="accent1"/>
                </a:solidFill>
                <a:latin typeface="+mn-lt"/>
              </a:rPr>
              <a:t>Canterbury</a:t>
            </a:r>
            <a:r>
              <a:rPr lang="en-NZ" sz="6600" dirty="0" smtClean="0">
                <a:solidFill>
                  <a:schemeClr val="accent1"/>
                </a:solidFill>
                <a:latin typeface="+mn-lt"/>
              </a:rPr>
              <a:t/>
            </a:r>
            <a:br>
              <a:rPr lang="en-NZ" sz="6600" dirty="0" smtClean="0">
                <a:solidFill>
                  <a:schemeClr val="accent1"/>
                </a:solidFill>
                <a:latin typeface="+mn-lt"/>
              </a:rPr>
            </a:br>
            <a:r>
              <a:rPr lang="en-NZ" sz="5400" dirty="0" smtClean="0">
                <a:solidFill>
                  <a:srgbClr val="68B52B"/>
                </a:solidFill>
                <a:latin typeface="Avenir 85 Heavy" pitchFamily="34" charset="0"/>
                <a:ea typeface="+mj-ea"/>
              </a:rPr>
              <a:t>Region of Opportunity</a:t>
            </a:r>
            <a:endParaRPr lang="en-AU" sz="4000" dirty="0">
              <a:solidFill>
                <a:srgbClr val="68B52B"/>
              </a:solidFill>
              <a:latin typeface="Avenir 85 Heavy" pitchFamily="34" charset="0"/>
              <a:ea typeface="+mj-ea"/>
              <a:cs typeface="Calibri" pitchFamily="34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17451" b="24800"/>
          <a:stretch/>
        </p:blipFill>
        <p:spPr>
          <a:xfrm>
            <a:off x="2736210" y="3356992"/>
            <a:ext cx="2288429" cy="1982324"/>
          </a:xfrm>
          <a:prstGeom prst="rect">
            <a:avLst/>
          </a:prstGeom>
        </p:spPr>
      </p:pic>
      <p:pic>
        <p:nvPicPr>
          <p:cNvPr id="6" name="Picture 2" descr="http://www.cdc.org.nz/wp-content/uploads/2014/05/UC-robotics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6568" r="22540"/>
          <a:stretch/>
        </p:blipFill>
        <p:spPr bwMode="auto">
          <a:xfrm>
            <a:off x="5148412" y="3356992"/>
            <a:ext cx="2160240" cy="201436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 descr="http://www.cdc.org.nz/wp-content/uploads/2014/06/Lincoln-University-field-class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33590" b="12169"/>
          <a:stretch/>
        </p:blipFill>
        <p:spPr bwMode="auto">
          <a:xfrm>
            <a:off x="324008" y="3356992"/>
            <a:ext cx="2288429" cy="201622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50615206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3568" y="548680"/>
            <a:ext cx="7772400" cy="1470025"/>
          </a:xfrm>
        </p:spPr>
        <p:txBody>
          <a:bodyPr/>
          <a:lstStyle/>
          <a:p>
            <a:r>
              <a:rPr lang="en-US" dirty="0" smtClean="0"/>
              <a:t>Questions </a:t>
            </a:r>
            <a:r>
              <a:rPr lang="en-US" dirty="0" smtClean="0"/>
              <a:t>and </a:t>
            </a:r>
            <a:r>
              <a:rPr lang="en-US" dirty="0" smtClean="0"/>
              <a:t>Answers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27584" y="2276872"/>
            <a:ext cx="7416824" cy="3672408"/>
          </a:xfrm>
        </p:spPr>
        <p:txBody>
          <a:bodyPr/>
          <a:lstStyle/>
          <a:p>
            <a:pPr algn="l"/>
            <a:r>
              <a:rPr lang="en-US" dirty="0" smtClean="0"/>
              <a:t>Upcoming Webinars:</a:t>
            </a:r>
          </a:p>
          <a:p>
            <a:pPr algn="l"/>
            <a:endParaRPr lang="en-US" dirty="0" smtClean="0"/>
          </a:p>
          <a:p>
            <a:pPr algn="l"/>
            <a:r>
              <a:rPr lang="en-US" sz="3000" dirty="0" smtClean="0"/>
              <a:t>May 13. Business Creation: The Fourth Leg of the Stool</a:t>
            </a:r>
          </a:p>
          <a:p>
            <a:pPr algn="l"/>
            <a:endParaRPr lang="en-US" sz="3000" dirty="0" smtClean="0"/>
          </a:p>
          <a:p>
            <a:pPr algn="l"/>
            <a:r>
              <a:rPr lang="en-US" sz="3000" dirty="0" smtClean="0"/>
              <a:t>June 11. Strategies to Retain Businesses After a Crisis (free)</a:t>
            </a:r>
          </a:p>
          <a:p>
            <a:pPr algn="l"/>
            <a:endParaRPr lang="en-US" dirty="0" smtClean="0"/>
          </a:p>
          <a:p>
            <a:pPr algn="l"/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2A761D2-6F7B-491D-8199-1E27121B8880}" type="slidenum">
              <a:rPr lang="en-US" smtClean="0">
                <a:solidFill>
                  <a:prstClr val="black"/>
                </a:solidFill>
              </a:rPr>
              <a:pPr>
                <a:defRPr/>
              </a:pPr>
              <a:t>52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3A7440"/>
                </a:solidFill>
              </a:rPr>
              <a:t>RISK IS INCREASING</a:t>
            </a:r>
            <a:endParaRPr lang="en-US" b="1" dirty="0">
              <a:solidFill>
                <a:srgbClr val="3A744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600200"/>
            <a:ext cx="8382000" cy="4800600"/>
          </a:xfrm>
        </p:spPr>
        <p:txBody>
          <a:bodyPr>
            <a:normAutofit/>
          </a:bodyPr>
          <a:lstStyle/>
          <a:p>
            <a:r>
              <a:rPr lang="en-US" sz="2800" dirty="0" smtClean="0"/>
              <a:t>As society becomes more interconnected, losses increase</a:t>
            </a:r>
          </a:p>
          <a:p>
            <a:r>
              <a:rPr lang="en-US" sz="2800" dirty="0" smtClean="0"/>
              <a:t>Transportation, communication, energy, water, waste water distribution systems operate as interdependent services</a:t>
            </a:r>
          </a:p>
          <a:p>
            <a:r>
              <a:rPr lang="en-US" sz="2800" dirty="0" smtClean="0"/>
              <a:t>If one service is disrupted, demand increases on others; threat is compounded by aging infrastructure</a:t>
            </a:r>
          </a:p>
          <a:p>
            <a:r>
              <a:rPr lang="en-US" sz="2800" dirty="0" smtClean="0"/>
              <a:t>Businesses most affected by extreme events, yet, make least investment in risk reduction, preparedness</a:t>
            </a:r>
          </a:p>
        </p:txBody>
      </p:sp>
    </p:spTree>
    <p:extLst>
      <p:ext uri="{BB962C8B-B14F-4D97-AF65-F5344CB8AC3E}">
        <p14:creationId xmlns:p14="http://schemas.microsoft.com/office/powerpoint/2010/main" xmlns="" val="25463009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3A7440"/>
                </a:solidFill>
              </a:rPr>
              <a:t>Innovative Approaches</a:t>
            </a:r>
            <a:endParaRPr lang="en-US" b="1" dirty="0">
              <a:solidFill>
                <a:srgbClr val="3A744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600200"/>
            <a:ext cx="8153400" cy="4800600"/>
          </a:xfrm>
        </p:spPr>
        <p:txBody>
          <a:bodyPr>
            <a:normAutofit/>
          </a:bodyPr>
          <a:lstStyle/>
          <a:p>
            <a:r>
              <a:rPr lang="en-US" dirty="0" smtClean="0"/>
              <a:t>Regions exposed to continuing risk have sought practical measures of coping with hazards</a:t>
            </a:r>
          </a:p>
          <a:p>
            <a:r>
              <a:rPr lang="en-US" dirty="0" smtClean="0"/>
              <a:t>National Association of Workforce Boards sought to identify measures that enabled businesses to build resilient operations</a:t>
            </a:r>
          </a:p>
          <a:p>
            <a:r>
              <a:rPr lang="en-US" dirty="0" smtClean="0"/>
              <a:t>CDM Study produced five sets of findings:</a:t>
            </a:r>
          </a:p>
          <a:p>
            <a:pPr lvl="1"/>
            <a:r>
              <a:rPr lang="en-US" sz="2200" dirty="0" smtClean="0"/>
              <a:t>Key provisions, Workforce Investment Act 1998, for disasters</a:t>
            </a:r>
          </a:p>
          <a:p>
            <a:pPr lvl="1"/>
            <a:r>
              <a:rPr lang="en-US" sz="2200" dirty="0" smtClean="0"/>
              <a:t>Key strategies used by other regions exposed to risk</a:t>
            </a:r>
          </a:p>
          <a:p>
            <a:pPr lvl="1"/>
            <a:r>
              <a:rPr lang="en-US" sz="2200" dirty="0" smtClean="0"/>
              <a:t>Characterized impact of Sandy on businesses, response to storm</a:t>
            </a:r>
          </a:p>
          <a:p>
            <a:pPr lvl="1"/>
            <a:r>
              <a:rPr lang="en-US" sz="2200" dirty="0" smtClean="0"/>
              <a:t>Areas of strength, weakness in response operations</a:t>
            </a:r>
          </a:p>
          <a:p>
            <a:pPr lvl="1"/>
            <a:r>
              <a:rPr lang="en-US" sz="2200" dirty="0" smtClean="0"/>
              <a:t>Recommendations: reducing consequences of disaster events</a:t>
            </a:r>
          </a:p>
          <a:p>
            <a:pPr lvl="1"/>
            <a:endParaRPr lang="en-US" sz="2200" dirty="0" smtClean="0"/>
          </a:p>
          <a:p>
            <a:pPr lvl="1"/>
            <a:endParaRPr lang="en-US" dirty="0" smtClean="0"/>
          </a:p>
          <a:p>
            <a:pPr lvl="1"/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xmlns="" val="34903507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74638"/>
            <a:ext cx="8610600" cy="1143000"/>
          </a:xfrm>
        </p:spPr>
        <p:txBody>
          <a:bodyPr/>
          <a:lstStyle/>
          <a:p>
            <a:r>
              <a:rPr lang="en-US" b="1" dirty="0" smtClean="0">
                <a:solidFill>
                  <a:srgbClr val="3A7440"/>
                </a:solidFill>
              </a:rPr>
              <a:t>Workforce Investment Act (WIA)</a:t>
            </a:r>
            <a:endParaRPr lang="en-US" b="1" dirty="0">
              <a:solidFill>
                <a:srgbClr val="3A744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600200"/>
            <a:ext cx="8305800" cy="4800600"/>
          </a:xfrm>
        </p:spPr>
        <p:txBody>
          <a:bodyPr>
            <a:noAutofit/>
          </a:bodyPr>
          <a:lstStyle/>
          <a:p>
            <a:r>
              <a:rPr lang="en-US" sz="2400" dirty="0" smtClean="0"/>
              <a:t>WIA intended to support communities in economic dislocation</a:t>
            </a:r>
          </a:p>
          <a:p>
            <a:r>
              <a:rPr lang="en-US" sz="2400" dirty="0" smtClean="0"/>
              <a:t>WI Board interprets disaster impact as economic dislocation</a:t>
            </a:r>
          </a:p>
          <a:p>
            <a:r>
              <a:rPr lang="en-US" sz="2400" dirty="0" smtClean="0"/>
              <a:t>WIA funds can be accessed, if federal disaster is declared</a:t>
            </a:r>
          </a:p>
          <a:p>
            <a:r>
              <a:rPr lang="en-US" sz="2400" dirty="0" smtClean="0"/>
              <a:t>Under WIA, workers can be hired to:</a:t>
            </a:r>
          </a:p>
          <a:p>
            <a:pPr lvl="1"/>
            <a:r>
              <a:rPr lang="en-US" sz="2400" dirty="0" smtClean="0"/>
              <a:t>Provide information about jobs to those who lost their jobs</a:t>
            </a:r>
          </a:p>
          <a:p>
            <a:pPr lvl="1"/>
            <a:r>
              <a:rPr lang="en-US" sz="2400" dirty="0" smtClean="0"/>
              <a:t>Participate in training programs for new jobs</a:t>
            </a:r>
          </a:p>
          <a:p>
            <a:pPr lvl="1"/>
            <a:r>
              <a:rPr lang="en-US" sz="2400" dirty="0" smtClean="0"/>
              <a:t>Assist local community in developing coordinated response to event</a:t>
            </a:r>
          </a:p>
          <a:p>
            <a:pPr lvl="1"/>
            <a:r>
              <a:rPr lang="en-US" sz="2400" dirty="0" smtClean="0"/>
              <a:t>Assist local community in obtaining state assistance for jobs</a:t>
            </a:r>
          </a:p>
          <a:p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xmlns="" val="38239514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3A7440"/>
                </a:solidFill>
              </a:rPr>
              <a:t>WIA in Practice</a:t>
            </a:r>
            <a:endParaRPr lang="en-US" b="1" dirty="0">
              <a:solidFill>
                <a:srgbClr val="3A744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i="1" dirty="0" smtClean="0"/>
              <a:t>Before</a:t>
            </a:r>
            <a:r>
              <a:rPr lang="en-US" dirty="0" smtClean="0"/>
              <a:t> an event</a:t>
            </a:r>
          </a:p>
          <a:p>
            <a:pPr lvl="1"/>
            <a:r>
              <a:rPr lang="en-US" dirty="0"/>
              <a:t>Assess existing risk accurately</a:t>
            </a:r>
          </a:p>
          <a:p>
            <a:pPr lvl="1"/>
            <a:r>
              <a:rPr lang="en-US" dirty="0"/>
              <a:t>Understand structure of WIA system, its provisions, requirements</a:t>
            </a:r>
          </a:p>
          <a:p>
            <a:pPr lvl="1"/>
            <a:r>
              <a:rPr lang="en-US" dirty="0" smtClean="0"/>
              <a:t>Assist organizations in developing </a:t>
            </a:r>
            <a:r>
              <a:rPr lang="en-US" dirty="0"/>
              <a:t>business continuity plans</a:t>
            </a:r>
          </a:p>
          <a:p>
            <a:r>
              <a:rPr lang="en-US" i="1" dirty="0" smtClean="0"/>
              <a:t>During</a:t>
            </a:r>
            <a:r>
              <a:rPr lang="en-US" dirty="0" smtClean="0"/>
              <a:t> an event</a:t>
            </a:r>
          </a:p>
          <a:p>
            <a:pPr lvl="1"/>
            <a:r>
              <a:rPr lang="en-US" dirty="0"/>
              <a:t>Assess status of WIB members, their safety, immediate needs</a:t>
            </a:r>
          </a:p>
          <a:p>
            <a:pPr lvl="1"/>
            <a:r>
              <a:rPr lang="en-US" dirty="0"/>
              <a:t>Use knowledge base of operations, developed prior to event</a:t>
            </a:r>
          </a:p>
          <a:p>
            <a:pPr lvl="1"/>
            <a:r>
              <a:rPr lang="en-US" dirty="0"/>
              <a:t>Design alternative strategies for maintaining operations</a:t>
            </a:r>
          </a:p>
          <a:p>
            <a:r>
              <a:rPr lang="en-US" i="1" dirty="0" smtClean="0"/>
              <a:t>Mobilization for workforce recovery</a:t>
            </a:r>
          </a:p>
          <a:p>
            <a:pPr lvl="1"/>
            <a:r>
              <a:rPr lang="en-US" dirty="0" smtClean="0"/>
              <a:t>Implement work process for recovery</a:t>
            </a:r>
          </a:p>
          <a:p>
            <a:pPr lvl="1"/>
            <a:r>
              <a:rPr lang="en-US" dirty="0" smtClean="0"/>
              <a:t>Manage basic functions of the recovery process</a:t>
            </a:r>
          </a:p>
          <a:p>
            <a:pPr lvl="1">
              <a:buNone/>
            </a:pPr>
            <a:endParaRPr lang="en-US" dirty="0" smtClean="0"/>
          </a:p>
          <a:p>
            <a:pPr lvl="1"/>
            <a:endParaRPr lang="en-US" dirty="0"/>
          </a:p>
          <a:p>
            <a:pPr lvl="1"/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xmlns="" val="28043827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0.xml.rels><?xml version="1.0" encoding="UTF-8" standalone="yes"?>
<Relationships xmlns="http://schemas.openxmlformats.org/package/2006/relationships"><Relationship Id="rId1" Type="http://schemas.openxmlformats.org/officeDocument/2006/relationships/image" Target="../media/image5.jpeg"/></Relationships>
</file>

<file path=ppt/theme/_rels/theme11.xml.rels><?xml version="1.0" encoding="UTF-8" standalone="yes"?>
<Relationships xmlns="http://schemas.openxmlformats.org/package/2006/relationships"><Relationship Id="rId1" Type="http://schemas.openxmlformats.org/officeDocument/2006/relationships/image" Target="../media/image5.jpeg"/></Relationships>
</file>

<file path=ppt/theme/_rels/theme12.xml.rels><?xml version="1.0" encoding="UTF-8" standalone="yes"?>
<Relationships xmlns="http://schemas.openxmlformats.org/package/2006/relationships"><Relationship Id="rId1" Type="http://schemas.openxmlformats.org/officeDocument/2006/relationships/image" Target="../media/image5.jpeg"/></Relationships>
</file>

<file path=ppt/theme/_rels/theme13.xml.rels><?xml version="1.0" encoding="UTF-8" standalone="yes"?>
<Relationships xmlns="http://schemas.openxmlformats.org/package/2006/relationships"><Relationship Id="rId1" Type="http://schemas.openxmlformats.org/officeDocument/2006/relationships/image" Target="../media/image5.jpeg"/></Relationships>
</file>

<file path=ppt/theme/_rels/theme14.xml.rels><?xml version="1.0" encoding="UTF-8" standalone="yes"?>
<Relationships xmlns="http://schemas.openxmlformats.org/package/2006/relationships"><Relationship Id="rId1" Type="http://schemas.openxmlformats.org/officeDocument/2006/relationships/image" Target="../media/image5.jpeg"/></Relationships>
</file>

<file path=ppt/theme/_rels/theme15.xml.rels><?xml version="1.0" encoding="UTF-8" standalone="yes"?>
<Relationships xmlns="http://schemas.openxmlformats.org/package/2006/relationships"><Relationship Id="rId1" Type="http://schemas.openxmlformats.org/officeDocument/2006/relationships/image" Target="../media/image5.jpeg"/></Relationships>
</file>

<file path=ppt/theme/_rels/theme16.xml.rels><?xml version="1.0" encoding="UTF-8" standalone="yes"?>
<Relationships xmlns="http://schemas.openxmlformats.org/package/2006/relationships"><Relationship Id="rId1" Type="http://schemas.openxmlformats.org/officeDocument/2006/relationships/image" Target="../media/image5.jpeg"/></Relationships>
</file>

<file path=ppt/theme/_rels/theme17.xml.rels><?xml version="1.0" encoding="UTF-8" standalone="yes"?>
<Relationships xmlns="http://schemas.openxmlformats.org/package/2006/relationships"><Relationship Id="rId1" Type="http://schemas.openxmlformats.org/officeDocument/2006/relationships/image" Target="../media/image5.jpeg"/></Relationships>
</file>

<file path=ppt/theme/_rels/theme18.xml.rels><?xml version="1.0" encoding="UTF-8" standalone="yes"?>
<Relationships xmlns="http://schemas.openxmlformats.org/package/2006/relationships"><Relationship Id="rId1" Type="http://schemas.openxmlformats.org/officeDocument/2006/relationships/image" Target="../media/image5.jpeg"/></Relationships>
</file>

<file path=ppt/theme/_rels/theme19.xml.rels><?xml version="1.0" encoding="UTF-8" standalone="yes"?>
<Relationships xmlns="http://schemas.openxmlformats.org/package/2006/relationships"><Relationship Id="rId1" Type="http://schemas.openxmlformats.org/officeDocument/2006/relationships/image" Target="../media/image5.jpeg"/></Relationships>
</file>

<file path=ppt/theme/_rels/theme20.xml.rels><?xml version="1.0" encoding="UTF-8" standalone="yes"?>
<Relationships xmlns="http://schemas.openxmlformats.org/package/2006/relationships"><Relationship Id="rId1" Type="http://schemas.openxmlformats.org/officeDocument/2006/relationships/image" Target="../media/image5.jpeg"/></Relationships>
</file>

<file path=ppt/theme/_rels/theme21.xml.rels><?xml version="1.0" encoding="UTF-8" standalone="yes"?>
<Relationships xmlns="http://schemas.openxmlformats.org/package/2006/relationships"><Relationship Id="rId1" Type="http://schemas.openxmlformats.org/officeDocument/2006/relationships/image" Target="../media/image5.jpeg"/></Relationships>
</file>

<file path=ppt/theme/_rels/theme22.xml.rels><?xml version="1.0" encoding="UTF-8" standalone="yes"?>
<Relationships xmlns="http://schemas.openxmlformats.org/package/2006/relationships"><Relationship Id="rId1" Type="http://schemas.openxmlformats.org/officeDocument/2006/relationships/image" Target="../media/image5.jpeg"/></Relationships>
</file>

<file path=ppt/theme/_rels/theme23.xml.rels><?xml version="1.0" encoding="UTF-8" standalone="yes"?>
<Relationships xmlns="http://schemas.openxmlformats.org/package/2006/relationships"><Relationship Id="rId1" Type="http://schemas.openxmlformats.org/officeDocument/2006/relationships/image" Target="../media/image5.jpeg"/></Relationships>
</file>

<file path=ppt/theme/_rels/theme24.xml.rels><?xml version="1.0" encoding="UTF-8" standalone="yes"?>
<Relationships xmlns="http://schemas.openxmlformats.org/package/2006/relationships"><Relationship Id="rId1" Type="http://schemas.openxmlformats.org/officeDocument/2006/relationships/image" Target="../media/image5.jpeg"/></Relationships>
</file>

<file path=ppt/theme/_rels/theme25.xml.rels><?xml version="1.0" encoding="UTF-8" standalone="yes"?>
<Relationships xmlns="http://schemas.openxmlformats.org/package/2006/relationships"><Relationship Id="rId1" Type="http://schemas.openxmlformats.org/officeDocument/2006/relationships/image" Target="../media/image5.jpeg"/></Relationships>
</file>

<file path=ppt/theme/_rels/theme26.xml.rels><?xml version="1.0" encoding="UTF-8" standalone="yes"?>
<Relationships xmlns="http://schemas.openxmlformats.org/package/2006/relationships"><Relationship Id="rId1" Type="http://schemas.openxmlformats.org/officeDocument/2006/relationships/image" Target="../media/image5.jpeg"/></Relationships>
</file>

<file path=ppt/theme/theme1.xml><?xml version="1.0" encoding="utf-8"?>
<a:theme xmlns:a="http://schemas.openxmlformats.org/drawingml/2006/main" name="CDC_master new logo">
  <a:themeElements>
    <a:clrScheme name="CDC Presentation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5E8A2C"/>
      </a:accent1>
      <a:accent2>
        <a:srgbClr val="BFBFBF"/>
      </a:accent2>
      <a:accent3>
        <a:srgbClr val="FFFFFF"/>
      </a:accent3>
      <a:accent4>
        <a:srgbClr val="000000"/>
      </a:accent4>
      <a:accent5>
        <a:srgbClr val="78BE20"/>
      </a:accent5>
      <a:accent6>
        <a:srgbClr val="2D2DB9"/>
      </a:accent6>
      <a:hlink>
        <a:srgbClr val="000000"/>
      </a:hlink>
      <a:folHlink>
        <a:srgbClr val="000000"/>
      </a:folHlink>
    </a:clrScheme>
    <a:fontScheme name="CDC Font">
      <a:majorFont>
        <a:latin typeface="Avenir 85 Heavy"/>
        <a:ea typeface=""/>
        <a:cs typeface=""/>
      </a:majorFont>
      <a:minorFont>
        <a:latin typeface="Calibri"/>
        <a:ea typeface=""/>
        <a:cs typeface=""/>
      </a:minorFont>
    </a:fontScheme>
    <a:fmtScheme name="Subtle Solids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5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2700" h="2540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AU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AU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CDC_master new logo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DC_master new logo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DC_master new logo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DC_master new logo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DC_master new logo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DC_master new logo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DC_master new logo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CDC Powerpoint Template" id="{A26D2DF3-1F3D-4C03-A571-FC001A2814FE}" vid="{191B6606-18D4-4AD4-BD34-6CFB51DCE374}"/>
    </a:ext>
  </a:extLst>
</a:theme>
</file>

<file path=ppt/theme/theme10.xml><?xml version="1.0" encoding="utf-8"?>
<a:theme xmlns:a="http://schemas.openxmlformats.org/drawingml/2006/main" name="Adjacency">
  <a:themeElements>
    <a:clrScheme name="Adjacency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Adjacency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ppt/theme/theme11.xml><?xml version="1.0" encoding="utf-8"?>
<a:theme xmlns:a="http://schemas.openxmlformats.org/drawingml/2006/main" name="1_Adjacency">
  <a:themeElements>
    <a:clrScheme name="Adjacency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Adjacency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ppt/theme/theme12.xml><?xml version="1.0" encoding="utf-8"?>
<a:theme xmlns:a="http://schemas.openxmlformats.org/drawingml/2006/main" name="2_Adjacency">
  <a:themeElements>
    <a:clrScheme name="Adjacency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Adjacency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ppt/theme/theme13.xml><?xml version="1.0" encoding="utf-8"?>
<a:theme xmlns:a="http://schemas.openxmlformats.org/drawingml/2006/main" name="3_Adjacency">
  <a:themeElements>
    <a:clrScheme name="Adjacency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Adjacency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ppt/theme/theme14.xml><?xml version="1.0" encoding="utf-8"?>
<a:theme xmlns:a="http://schemas.openxmlformats.org/drawingml/2006/main" name="4_Adjacency">
  <a:themeElements>
    <a:clrScheme name="Adjacency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Adjacency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ppt/theme/theme15.xml><?xml version="1.0" encoding="utf-8"?>
<a:theme xmlns:a="http://schemas.openxmlformats.org/drawingml/2006/main" name="5_Adjacency">
  <a:themeElements>
    <a:clrScheme name="Adjacency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Adjacency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ppt/theme/theme16.xml><?xml version="1.0" encoding="utf-8"?>
<a:theme xmlns:a="http://schemas.openxmlformats.org/drawingml/2006/main" name="6_Adjacency">
  <a:themeElements>
    <a:clrScheme name="Adjacency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Adjacency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ppt/theme/theme17.xml><?xml version="1.0" encoding="utf-8"?>
<a:theme xmlns:a="http://schemas.openxmlformats.org/drawingml/2006/main" name="7_Adjacency">
  <a:themeElements>
    <a:clrScheme name="Adjacency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Adjacency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ppt/theme/theme18.xml><?xml version="1.0" encoding="utf-8"?>
<a:theme xmlns:a="http://schemas.openxmlformats.org/drawingml/2006/main" name="8_Adjacency">
  <a:themeElements>
    <a:clrScheme name="Adjacency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Adjacency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ppt/theme/theme19.xml><?xml version="1.0" encoding="utf-8"?>
<a:theme xmlns:a="http://schemas.openxmlformats.org/drawingml/2006/main" name="9_Adjacency">
  <a:themeElements>
    <a:clrScheme name="Adjacency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Adjacency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Blank Presentatio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IEDC FONT SET">
      <a:majorFont>
        <a:latin typeface="Garamond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0.xml><?xml version="1.0" encoding="utf-8"?>
<a:theme xmlns:a="http://schemas.openxmlformats.org/drawingml/2006/main" name="10_Adjacency">
  <a:themeElements>
    <a:clrScheme name="Adjacency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Adjacency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ppt/theme/theme21.xml><?xml version="1.0" encoding="utf-8"?>
<a:theme xmlns:a="http://schemas.openxmlformats.org/drawingml/2006/main" name="11_Adjacency">
  <a:themeElements>
    <a:clrScheme name="Adjacency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Adjacency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ppt/theme/theme22.xml><?xml version="1.0" encoding="utf-8"?>
<a:theme xmlns:a="http://schemas.openxmlformats.org/drawingml/2006/main" name="12_Adjacency">
  <a:themeElements>
    <a:clrScheme name="Adjacency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Adjacency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ppt/theme/theme23.xml><?xml version="1.0" encoding="utf-8"?>
<a:theme xmlns:a="http://schemas.openxmlformats.org/drawingml/2006/main" name="13_Adjacency">
  <a:themeElements>
    <a:clrScheme name="Adjacency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Adjacency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ppt/theme/theme24.xml><?xml version="1.0" encoding="utf-8"?>
<a:theme xmlns:a="http://schemas.openxmlformats.org/drawingml/2006/main" name="14_Adjacency">
  <a:themeElements>
    <a:clrScheme name="Adjacency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Adjacency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ppt/theme/theme25.xml><?xml version="1.0" encoding="utf-8"?>
<a:theme xmlns:a="http://schemas.openxmlformats.org/drawingml/2006/main" name="15_Adjacency">
  <a:themeElements>
    <a:clrScheme name="Adjacency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Adjacency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ppt/theme/theme26.xml><?xml version="1.0" encoding="utf-8"?>
<a:theme xmlns:a="http://schemas.openxmlformats.org/drawingml/2006/main" name="16_Adjacency">
  <a:themeElements>
    <a:clrScheme name="Adjacency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Adjacency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ppt/theme/theme27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8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Blank Presentatio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IEDC FONT SET">
      <a:majorFont>
        <a:latin typeface="Garamond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2_Blank Presentatio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IEDC FONT SET">
      <a:majorFont>
        <a:latin typeface="Garamond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3_Blank Presentatio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IEDC FONT SET">
      <a:majorFont>
        <a:latin typeface="Garamond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4_Blank Presentatio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IEDC FONT SET">
      <a:majorFont>
        <a:latin typeface="Garamond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5_Blank Presentatio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IEDC FONT SET">
      <a:majorFont>
        <a:latin typeface="Garamond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8.xml><?xml version="1.0" encoding="utf-8"?>
<a:theme xmlns:a="http://schemas.openxmlformats.org/drawingml/2006/main" name="6_Blank Presentatio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IEDC FONT SET">
      <a:majorFont>
        <a:latin typeface="Garamond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9.xml><?xml version="1.0" encoding="utf-8"?>
<a:theme xmlns:a="http://schemas.openxmlformats.org/drawingml/2006/main" name="7_Blank Presentatio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IEDC FONT SET">
      <a:majorFont>
        <a:latin typeface="Garamond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Override1.xml><?xml version="1.0" encoding="utf-8"?>
<a:themeOverride xmlns:a="http://schemas.openxmlformats.org/drawingml/2006/main">
  <a:clrScheme name="Canterbury Development Corporation">
    <a:dk1>
      <a:sysClr val="windowText" lastClr="000000"/>
    </a:dk1>
    <a:lt1>
      <a:sysClr val="window" lastClr="FFFFFF"/>
    </a:lt1>
    <a:dk2>
      <a:srgbClr val="78BE20"/>
    </a:dk2>
    <a:lt2>
      <a:srgbClr val="CECFCD"/>
    </a:lt2>
    <a:accent1>
      <a:srgbClr val="78BE20"/>
    </a:accent1>
    <a:accent2>
      <a:srgbClr val="00B5FF"/>
    </a:accent2>
    <a:accent3>
      <a:srgbClr val="E40046"/>
    </a:accent3>
    <a:accent4>
      <a:srgbClr val="7C6992"/>
    </a:accent4>
    <a:accent5>
      <a:srgbClr val="F0B323"/>
    </a:accent5>
    <a:accent6>
      <a:srgbClr val="FF6A13"/>
    </a:accent6>
    <a:hlink>
      <a:srgbClr val="0000FF"/>
    </a:hlink>
    <a:folHlink>
      <a:srgbClr val="800080"/>
    </a:folHlink>
  </a:clrScheme>
  <a:fontScheme name="Office Classic 2">
    <a:majorFont>
      <a:latin typeface="Arial"/>
      <a:ea typeface=""/>
      <a:cs typeface=""/>
      <a:font script="Jpan" typeface="ＭＳ Ｐゴシック"/>
      <a:font script="Hang" typeface="굴림"/>
      <a:font script="Hans" typeface="黑体"/>
      <a:font script="Hant" typeface="微軟正黑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ajorFont>
    <a:minorFont>
      <a:latin typeface="Arial"/>
      <a:ea typeface=""/>
      <a:cs typeface=""/>
      <a:font script="Jpan" typeface="ＭＳ Ｐゴシック"/>
      <a:font script="Hang" typeface="굴림"/>
      <a:font script="Hans" typeface="黑体"/>
      <a:font script="Hant" typeface="微軟正黑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tint val="100000"/>
              <a:shade val="100000"/>
              <a:satMod val="130000"/>
            </a:schemeClr>
          </a:gs>
          <a:gs pos="100000">
            <a:schemeClr val="phClr">
              <a:tint val="50000"/>
              <a:shade val="100000"/>
              <a:satMod val="350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Canterbury Development Corporation">
    <a:dk1>
      <a:sysClr val="windowText" lastClr="000000"/>
    </a:dk1>
    <a:lt1>
      <a:sysClr val="window" lastClr="FFFFFF"/>
    </a:lt1>
    <a:dk2>
      <a:srgbClr val="78BE20"/>
    </a:dk2>
    <a:lt2>
      <a:srgbClr val="CECFCD"/>
    </a:lt2>
    <a:accent1>
      <a:srgbClr val="78BE20"/>
    </a:accent1>
    <a:accent2>
      <a:srgbClr val="00B5FF"/>
    </a:accent2>
    <a:accent3>
      <a:srgbClr val="E40046"/>
    </a:accent3>
    <a:accent4>
      <a:srgbClr val="7C6992"/>
    </a:accent4>
    <a:accent5>
      <a:srgbClr val="F0B323"/>
    </a:accent5>
    <a:accent6>
      <a:srgbClr val="FF6A13"/>
    </a:accent6>
    <a:hlink>
      <a:srgbClr val="0000FF"/>
    </a:hlink>
    <a:folHlink>
      <a:srgbClr val="800080"/>
    </a:folHlink>
  </a:clrScheme>
  <a:fontScheme name="Office Classic 2">
    <a:majorFont>
      <a:latin typeface="Arial"/>
      <a:ea typeface=""/>
      <a:cs typeface=""/>
      <a:font script="Jpan" typeface="ＭＳ Ｐゴシック"/>
      <a:font script="Hang" typeface="굴림"/>
      <a:font script="Hans" typeface="黑体"/>
      <a:font script="Hant" typeface="微軟正黑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ajorFont>
    <a:minorFont>
      <a:latin typeface="Arial"/>
      <a:ea typeface=""/>
      <a:cs typeface=""/>
      <a:font script="Jpan" typeface="ＭＳ Ｐゴシック"/>
      <a:font script="Hang" typeface="굴림"/>
      <a:font script="Hans" typeface="黑体"/>
      <a:font script="Hant" typeface="微軟正黑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tint val="100000"/>
              <a:shade val="100000"/>
              <a:satMod val="130000"/>
            </a:schemeClr>
          </a:gs>
          <a:gs pos="100000">
            <a:schemeClr val="phClr">
              <a:tint val="50000"/>
              <a:shade val="100000"/>
              <a:satMod val="350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3.xml><?xml version="1.0" encoding="utf-8"?>
<a:themeOverride xmlns:a="http://schemas.openxmlformats.org/drawingml/2006/main">
  <a:clrScheme name="Canterbury Development Corporation">
    <a:dk1>
      <a:sysClr val="windowText" lastClr="000000"/>
    </a:dk1>
    <a:lt1>
      <a:sysClr val="window" lastClr="FFFFFF"/>
    </a:lt1>
    <a:dk2>
      <a:srgbClr val="78BE20"/>
    </a:dk2>
    <a:lt2>
      <a:srgbClr val="CECFCD"/>
    </a:lt2>
    <a:accent1>
      <a:srgbClr val="78BE20"/>
    </a:accent1>
    <a:accent2>
      <a:srgbClr val="00B5FF"/>
    </a:accent2>
    <a:accent3>
      <a:srgbClr val="E40046"/>
    </a:accent3>
    <a:accent4>
      <a:srgbClr val="7C6992"/>
    </a:accent4>
    <a:accent5>
      <a:srgbClr val="F0B323"/>
    </a:accent5>
    <a:accent6>
      <a:srgbClr val="FF6A13"/>
    </a:accent6>
    <a:hlink>
      <a:srgbClr val="0000FF"/>
    </a:hlink>
    <a:folHlink>
      <a:srgbClr val="800080"/>
    </a:folHlink>
  </a:clrScheme>
  <a:fontScheme name="Office Classic 2">
    <a:majorFont>
      <a:latin typeface="Arial"/>
      <a:ea typeface=""/>
      <a:cs typeface=""/>
      <a:font script="Jpan" typeface="ＭＳ Ｐゴシック"/>
      <a:font script="Hang" typeface="굴림"/>
      <a:font script="Hans" typeface="黑体"/>
      <a:font script="Hant" typeface="微軟正黑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ajorFont>
    <a:minorFont>
      <a:latin typeface="Arial"/>
      <a:ea typeface=""/>
      <a:cs typeface=""/>
      <a:font script="Jpan" typeface="ＭＳ Ｐゴシック"/>
      <a:font script="Hang" typeface="굴림"/>
      <a:font script="Hans" typeface="黑体"/>
      <a:font script="Hant" typeface="微軟正黑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tint val="100000"/>
              <a:shade val="100000"/>
              <a:satMod val="130000"/>
            </a:schemeClr>
          </a:gs>
          <a:gs pos="100000">
            <a:schemeClr val="phClr">
              <a:tint val="50000"/>
              <a:shade val="100000"/>
              <a:satMod val="350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4.xml><?xml version="1.0" encoding="utf-8"?>
<a:themeOverride xmlns:a="http://schemas.openxmlformats.org/drawingml/2006/main">
  <a:clrScheme name="Canterbury Development Corporation">
    <a:dk1>
      <a:sysClr val="windowText" lastClr="000000"/>
    </a:dk1>
    <a:lt1>
      <a:sysClr val="window" lastClr="FFFFFF"/>
    </a:lt1>
    <a:dk2>
      <a:srgbClr val="78BE20"/>
    </a:dk2>
    <a:lt2>
      <a:srgbClr val="CECFCD"/>
    </a:lt2>
    <a:accent1>
      <a:srgbClr val="78BE20"/>
    </a:accent1>
    <a:accent2>
      <a:srgbClr val="00B5FF"/>
    </a:accent2>
    <a:accent3>
      <a:srgbClr val="E40046"/>
    </a:accent3>
    <a:accent4>
      <a:srgbClr val="7C6992"/>
    </a:accent4>
    <a:accent5>
      <a:srgbClr val="F0B323"/>
    </a:accent5>
    <a:accent6>
      <a:srgbClr val="FF6A13"/>
    </a:accent6>
    <a:hlink>
      <a:srgbClr val="0000FF"/>
    </a:hlink>
    <a:folHlink>
      <a:srgbClr val="800080"/>
    </a:folHlink>
  </a:clrScheme>
  <a:fontScheme name="Office Classic 2">
    <a:majorFont>
      <a:latin typeface="Arial"/>
      <a:ea typeface=""/>
      <a:cs typeface=""/>
      <a:font script="Jpan" typeface="ＭＳ Ｐゴシック"/>
      <a:font script="Hang" typeface="굴림"/>
      <a:font script="Hans" typeface="黑体"/>
      <a:font script="Hant" typeface="微軟正黑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ajorFont>
    <a:minorFont>
      <a:latin typeface="Arial"/>
      <a:ea typeface=""/>
      <a:cs typeface=""/>
      <a:font script="Jpan" typeface="ＭＳ Ｐゴシック"/>
      <a:font script="Hang" typeface="굴림"/>
      <a:font script="Hans" typeface="黑体"/>
      <a:font script="Hant" typeface="微軟正黑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tint val="100000"/>
              <a:shade val="100000"/>
              <a:satMod val="130000"/>
            </a:schemeClr>
          </a:gs>
          <a:gs pos="100000">
            <a:schemeClr val="phClr">
              <a:tint val="50000"/>
              <a:shade val="100000"/>
              <a:satMod val="350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customUI/customUI14.xml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DD0375BC21B9F498493409461609904" ma:contentTypeVersion="0" ma:contentTypeDescription="Create a new document." ma:contentTypeScope="" ma:versionID="0222f3fcd350b0395eecfec04722f811">
  <xsd:schema xmlns:xsd="http://www.w3.org/2001/XMLSchema" xmlns:xs="http://www.w3.org/2001/XMLSchema" xmlns:p="http://schemas.microsoft.com/office/2006/metadata/properties" targetNamespace="http://schemas.microsoft.com/office/2006/metadata/properties" ma:root="true" ma:fieldsID="a8950161c518b2442a03561107807316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0CD9F647-A01F-4784-9097-CF63B0EFF075}">
  <ds:schemaRefs>
    <ds:schemaRef ds:uri="http://schemas.microsoft.com/office/2006/documentManagement/types"/>
    <ds:schemaRef ds:uri="http://schemas.openxmlformats.org/package/2006/metadata/core-properties"/>
    <ds:schemaRef ds:uri="http://purl.org/dc/dcmitype/"/>
    <ds:schemaRef ds:uri="http://schemas.microsoft.com/office/infopath/2007/PartnerControls"/>
    <ds:schemaRef ds:uri="http://purl.org/dc/elements/1.1/"/>
    <ds:schemaRef ds:uri="http://schemas.microsoft.com/office/2006/metadata/properties"/>
    <ds:schemaRef ds:uri="http://www.w3.org/XML/1998/namespace"/>
    <ds:schemaRef ds:uri="http://purl.org/dc/terms/"/>
  </ds:schemaRefs>
</ds:datastoreItem>
</file>

<file path=customXml/itemProps2.xml><?xml version="1.0" encoding="utf-8"?>
<ds:datastoreItem xmlns:ds="http://schemas.openxmlformats.org/officeDocument/2006/customXml" ds:itemID="{944FB20C-3260-4DC9-BF2A-65922615B039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FD65BCB6-31F3-411E-85B2-A200762C1FE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CDC%20Powerpoint%20Template</Template>
  <TotalTime>8145</TotalTime>
  <Words>1769</Words>
  <Application>Microsoft Office PowerPoint</Application>
  <PresentationFormat>On-screen Show (4:3)</PresentationFormat>
  <Paragraphs>290</Paragraphs>
  <Slides>52</Slides>
  <Notes>14</Notes>
  <HiddenSlides>0</HiddenSlides>
  <MMClips>0</MMClips>
  <ScaleCrop>false</ScaleCrop>
  <HeadingPairs>
    <vt:vector size="6" baseType="variant">
      <vt:variant>
        <vt:lpstr>Theme</vt:lpstr>
      </vt:variant>
      <vt:variant>
        <vt:i4>26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52</vt:i4>
      </vt:variant>
    </vt:vector>
  </HeadingPairs>
  <TitlesOfParts>
    <vt:vector size="79" baseType="lpstr">
      <vt:lpstr>CDC_master new logo</vt:lpstr>
      <vt:lpstr>Blank Presentation</vt:lpstr>
      <vt:lpstr>1_Blank Presentation</vt:lpstr>
      <vt:lpstr>2_Blank Presentation</vt:lpstr>
      <vt:lpstr>3_Blank Presentation</vt:lpstr>
      <vt:lpstr>4_Blank Presentation</vt:lpstr>
      <vt:lpstr>5_Blank Presentation</vt:lpstr>
      <vt:lpstr>6_Blank Presentation</vt:lpstr>
      <vt:lpstr>7_Blank Presentation</vt:lpstr>
      <vt:lpstr>Adjacency</vt:lpstr>
      <vt:lpstr>1_Adjacency</vt:lpstr>
      <vt:lpstr>2_Adjacency</vt:lpstr>
      <vt:lpstr>3_Adjacency</vt:lpstr>
      <vt:lpstr>4_Adjacency</vt:lpstr>
      <vt:lpstr>5_Adjacency</vt:lpstr>
      <vt:lpstr>6_Adjacency</vt:lpstr>
      <vt:lpstr>7_Adjacency</vt:lpstr>
      <vt:lpstr>8_Adjacency</vt:lpstr>
      <vt:lpstr>9_Adjacency</vt:lpstr>
      <vt:lpstr>10_Adjacency</vt:lpstr>
      <vt:lpstr>11_Adjacency</vt:lpstr>
      <vt:lpstr>12_Adjacency</vt:lpstr>
      <vt:lpstr>13_Adjacency</vt:lpstr>
      <vt:lpstr>14_Adjacency</vt:lpstr>
      <vt:lpstr>15_Adjacency</vt:lpstr>
      <vt:lpstr>16_Adjacency</vt:lpstr>
      <vt:lpstr>Document</vt:lpstr>
      <vt:lpstr>Bolstering Workforce</vt:lpstr>
      <vt:lpstr>Speakers</vt:lpstr>
      <vt:lpstr>Dr. Louise Comfort</vt:lpstr>
      <vt:lpstr>The Impact of Extreme Events on Business Organizations</vt:lpstr>
      <vt:lpstr>Building Resilience to Extreme Events</vt:lpstr>
      <vt:lpstr>RISK IS INCREASING</vt:lpstr>
      <vt:lpstr>Innovative Approaches</vt:lpstr>
      <vt:lpstr>Workforce Investment Act (WIA)</vt:lpstr>
      <vt:lpstr>WIA in Practice</vt:lpstr>
      <vt:lpstr>Major Management Issues</vt:lpstr>
      <vt:lpstr>Impact of Sandy on Workforce </vt:lpstr>
      <vt:lpstr>Slide 12</vt:lpstr>
      <vt:lpstr>The Emergency Response System following Sandy</vt:lpstr>
      <vt:lpstr>Slide 14</vt:lpstr>
      <vt:lpstr>Slide 15</vt:lpstr>
      <vt:lpstr>Slide 16</vt:lpstr>
      <vt:lpstr>Slide 17</vt:lpstr>
      <vt:lpstr>Summary of findings regarding the impact of Sandy on business organizations</vt:lpstr>
      <vt:lpstr>  Conclusions and recommendations for action </vt:lpstr>
      <vt:lpstr>Acknowledgments</vt:lpstr>
      <vt:lpstr>Michael Fox</vt:lpstr>
      <vt:lpstr>Effective responses to the Cargill closure in Plainview, TX </vt:lpstr>
      <vt:lpstr>Plainview, Hale County, TX</vt:lpstr>
      <vt:lpstr>Cargill Meat Solutions</vt:lpstr>
      <vt:lpstr>Texas Drought</vt:lpstr>
      <vt:lpstr>Cargill Plant Idling</vt:lpstr>
      <vt:lpstr>Steps to stabilize the local economy</vt:lpstr>
      <vt:lpstr>EDC Steps</vt:lpstr>
      <vt:lpstr>Plainview Today</vt:lpstr>
      <vt:lpstr>Steven Perdia</vt:lpstr>
      <vt:lpstr>Post Earthquake Labour Market Dynamics in christchurch April 2015</vt:lpstr>
      <vt:lpstr>Overview</vt:lpstr>
      <vt:lpstr>Slide 33</vt:lpstr>
      <vt:lpstr>Slide 34</vt:lpstr>
      <vt:lpstr>Slide 35</vt:lpstr>
      <vt:lpstr>Slide 36</vt:lpstr>
      <vt:lpstr>Slide 37</vt:lpstr>
      <vt:lpstr>Early Forecasts</vt:lpstr>
      <vt:lpstr>Early Forecasts</vt:lpstr>
      <vt:lpstr>Initial Response</vt:lpstr>
      <vt:lpstr>Slide 41</vt:lpstr>
      <vt:lpstr>Slide 42</vt:lpstr>
      <vt:lpstr>Current Forecasts</vt:lpstr>
      <vt:lpstr>Slide 44</vt:lpstr>
      <vt:lpstr>Slide 45</vt:lpstr>
      <vt:lpstr>Slide 46</vt:lpstr>
      <vt:lpstr>Slide 47</vt:lpstr>
      <vt:lpstr>Policy/Project Review</vt:lpstr>
      <vt:lpstr>… attracting record levels of migration</vt:lpstr>
      <vt:lpstr>Labour market changes to come</vt:lpstr>
      <vt:lpstr>Slide 51</vt:lpstr>
      <vt:lpstr>Questions and Answers</vt:lpstr>
    </vt:vector>
  </TitlesOfParts>
  <Company>Hewlett-Packard Company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Economic update and constraints and enablers</dc:title>
  <dc:creator>Amy McNaughton</dc:creator>
  <cp:lastModifiedBy>jhurwitz</cp:lastModifiedBy>
  <cp:revision>192</cp:revision>
  <cp:lastPrinted>1998-05-27T02:55:34Z</cp:lastPrinted>
  <dcterms:created xsi:type="dcterms:W3CDTF">2014-08-08T01:32:41Z</dcterms:created>
  <dcterms:modified xsi:type="dcterms:W3CDTF">2015-04-28T15:12:31Z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0x0101007DD0375BC21B9F498493409461609904</vt:lpwstr>
  </property>
</Properties>
</file>